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2"/>
  </p:notesMasterIdLst>
  <p:sldIdLst>
    <p:sldId id="6240" r:id="rId2"/>
    <p:sldId id="7160" r:id="rId3"/>
    <p:sldId id="7515" r:id="rId4"/>
    <p:sldId id="7278" r:id="rId5"/>
    <p:sldId id="7280" r:id="rId6"/>
    <p:sldId id="7424" r:id="rId7"/>
    <p:sldId id="7425" r:id="rId8"/>
    <p:sldId id="7426" r:id="rId9"/>
    <p:sldId id="7164" r:id="rId10"/>
    <p:sldId id="7427" r:id="rId11"/>
    <p:sldId id="7205" r:id="rId12"/>
    <p:sldId id="7428" r:id="rId13"/>
    <p:sldId id="7429" r:id="rId14"/>
    <p:sldId id="7516" r:id="rId15"/>
    <p:sldId id="7430" r:id="rId16"/>
    <p:sldId id="7431" r:id="rId17"/>
    <p:sldId id="7432" r:id="rId18"/>
    <p:sldId id="7517" r:id="rId19"/>
    <p:sldId id="7433" r:id="rId20"/>
    <p:sldId id="7434" r:id="rId21"/>
    <p:sldId id="7435" r:id="rId22"/>
    <p:sldId id="7436" r:id="rId23"/>
    <p:sldId id="7437" r:id="rId24"/>
    <p:sldId id="7440" r:id="rId25"/>
    <p:sldId id="7289" r:id="rId26"/>
    <p:sldId id="7457" r:id="rId27"/>
    <p:sldId id="7441" r:id="rId28"/>
    <p:sldId id="7518" r:id="rId29"/>
    <p:sldId id="7442" r:id="rId30"/>
    <p:sldId id="7443" r:id="rId31"/>
    <p:sldId id="7444" r:id="rId32"/>
    <p:sldId id="7445" r:id="rId33"/>
    <p:sldId id="7446" r:id="rId34"/>
    <p:sldId id="7447" r:id="rId35"/>
    <p:sldId id="7448" r:id="rId36"/>
    <p:sldId id="7519" r:id="rId37"/>
    <p:sldId id="7449" r:id="rId38"/>
    <p:sldId id="7438" r:id="rId39"/>
    <p:sldId id="7450" r:id="rId40"/>
    <p:sldId id="7520" r:id="rId41"/>
    <p:sldId id="7521" r:id="rId42"/>
    <p:sldId id="7452" r:id="rId43"/>
    <p:sldId id="7453" r:id="rId44"/>
    <p:sldId id="7454" r:id="rId45"/>
    <p:sldId id="7169" r:id="rId46"/>
    <p:sldId id="7455" r:id="rId47"/>
    <p:sldId id="7456" r:id="rId48"/>
    <p:sldId id="7458" r:id="rId49"/>
    <p:sldId id="7459" r:id="rId50"/>
    <p:sldId id="7522" r:id="rId51"/>
    <p:sldId id="7460" r:id="rId52"/>
    <p:sldId id="7523" r:id="rId53"/>
    <p:sldId id="7461" r:id="rId54"/>
    <p:sldId id="7524" r:id="rId55"/>
    <p:sldId id="7462" r:id="rId56"/>
    <p:sldId id="7463" r:id="rId57"/>
    <p:sldId id="7558" r:id="rId58"/>
    <p:sldId id="7525" r:id="rId59"/>
    <p:sldId id="7464" r:id="rId60"/>
    <p:sldId id="7526" r:id="rId61"/>
    <p:sldId id="7527" r:id="rId62"/>
    <p:sldId id="7465" r:id="rId63"/>
    <p:sldId id="7466" r:id="rId64"/>
    <p:sldId id="7467" r:id="rId65"/>
    <p:sldId id="7529" r:id="rId66"/>
    <p:sldId id="7468" r:id="rId67"/>
    <p:sldId id="7528" r:id="rId68"/>
    <p:sldId id="7469" r:id="rId69"/>
    <p:sldId id="7470" r:id="rId70"/>
    <p:sldId id="7530" r:id="rId71"/>
    <p:sldId id="7471" r:id="rId72"/>
    <p:sldId id="7207" r:id="rId73"/>
    <p:sldId id="7531" r:id="rId74"/>
    <p:sldId id="7472" r:id="rId75"/>
    <p:sldId id="7473" r:id="rId76"/>
    <p:sldId id="7532" r:id="rId77"/>
    <p:sldId id="7474" r:id="rId78"/>
    <p:sldId id="7533" r:id="rId79"/>
    <p:sldId id="7475" r:id="rId80"/>
    <p:sldId id="7476" r:id="rId81"/>
    <p:sldId id="7439" r:id="rId82"/>
    <p:sldId id="7477" r:id="rId83"/>
    <p:sldId id="7478" r:id="rId84"/>
    <p:sldId id="7479" r:id="rId85"/>
    <p:sldId id="7293" r:id="rId86"/>
    <p:sldId id="7534" r:id="rId87"/>
    <p:sldId id="7480" r:id="rId88"/>
    <p:sldId id="7481" r:id="rId89"/>
    <p:sldId id="7482" r:id="rId90"/>
    <p:sldId id="7172" r:id="rId91"/>
    <p:sldId id="7491" r:id="rId92"/>
    <p:sldId id="7535" r:id="rId93"/>
    <p:sldId id="7492" r:id="rId94"/>
    <p:sldId id="7493" r:id="rId95"/>
    <p:sldId id="7536" r:id="rId96"/>
    <p:sldId id="7494" r:id="rId97"/>
    <p:sldId id="7537" r:id="rId98"/>
    <p:sldId id="7495" r:id="rId99"/>
    <p:sldId id="7538" r:id="rId100"/>
    <p:sldId id="7236" r:id="rId101"/>
    <p:sldId id="7539" r:id="rId102"/>
    <p:sldId id="7295" r:id="rId103"/>
    <p:sldId id="7296" r:id="rId104"/>
    <p:sldId id="7540" r:id="rId105"/>
    <p:sldId id="7298" r:id="rId106"/>
    <p:sldId id="7542" r:id="rId107"/>
    <p:sldId id="7299" r:id="rId108"/>
    <p:sldId id="7300" r:id="rId109"/>
    <p:sldId id="7483" r:id="rId110"/>
    <p:sldId id="7484" r:id="rId111"/>
    <p:sldId id="7485" r:id="rId112"/>
    <p:sldId id="7486" r:id="rId113"/>
    <p:sldId id="7487" r:id="rId114"/>
    <p:sldId id="7543" r:id="rId115"/>
    <p:sldId id="7488" r:id="rId116"/>
    <p:sldId id="7489" r:id="rId117"/>
    <p:sldId id="7490" r:id="rId118"/>
    <p:sldId id="7497" r:id="rId119"/>
    <p:sldId id="7498" r:id="rId120"/>
    <p:sldId id="7499" r:id="rId121"/>
    <p:sldId id="7500" r:id="rId122"/>
    <p:sldId id="7544" r:id="rId123"/>
    <p:sldId id="7501" r:id="rId124"/>
    <p:sldId id="7502" r:id="rId125"/>
    <p:sldId id="7503" r:id="rId126"/>
    <p:sldId id="7545" r:id="rId127"/>
    <p:sldId id="7504" r:id="rId128"/>
    <p:sldId id="7546" r:id="rId129"/>
    <p:sldId id="7505" r:id="rId130"/>
    <p:sldId id="7506" r:id="rId131"/>
    <p:sldId id="7547" r:id="rId132"/>
    <p:sldId id="7237" r:id="rId133"/>
    <p:sldId id="7548" r:id="rId134"/>
    <p:sldId id="7238" r:id="rId135"/>
    <p:sldId id="7549" r:id="rId136"/>
    <p:sldId id="7507" r:id="rId137"/>
    <p:sldId id="7550" r:id="rId138"/>
    <p:sldId id="7508" r:id="rId139"/>
    <p:sldId id="7551" r:id="rId140"/>
    <p:sldId id="7239" r:id="rId141"/>
    <p:sldId id="7509" r:id="rId142"/>
    <p:sldId id="7552" r:id="rId143"/>
    <p:sldId id="7510" r:id="rId144"/>
    <p:sldId id="7553" r:id="rId145"/>
    <p:sldId id="7511" r:id="rId146"/>
    <p:sldId id="7554" r:id="rId147"/>
    <p:sldId id="7512" r:id="rId148"/>
    <p:sldId id="7555" r:id="rId149"/>
    <p:sldId id="7513" r:id="rId150"/>
    <p:sldId id="7301" r:id="rId151"/>
    <p:sldId id="7514" r:id="rId152"/>
    <p:sldId id="7556" r:id="rId153"/>
    <p:sldId id="7496" r:id="rId154"/>
    <p:sldId id="7242" r:id="rId155"/>
    <p:sldId id="7314" r:id="rId156"/>
    <p:sldId id="7378" r:id="rId157"/>
    <p:sldId id="7557" r:id="rId158"/>
    <p:sldId id="7256" r:id="rId159"/>
    <p:sldId id="7257" r:id="rId160"/>
    <p:sldId id="7277" r:id="rId161"/>
  </p:sldIdLst>
  <p:sldSz cx="12192000" cy="6858000"/>
  <p:notesSz cx="6858000" cy="9144000"/>
  <p:defaultTex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0D386A6-21AA-41E3-8130-356A0841D0E5}">
          <p14:sldIdLst>
            <p14:sldId id="6240"/>
            <p14:sldId id="7160"/>
            <p14:sldId id="7515"/>
            <p14:sldId id="7278"/>
            <p14:sldId id="7280"/>
            <p14:sldId id="7424"/>
            <p14:sldId id="7425"/>
            <p14:sldId id="7426"/>
            <p14:sldId id="7164"/>
            <p14:sldId id="7427"/>
            <p14:sldId id="7205"/>
            <p14:sldId id="7428"/>
            <p14:sldId id="7429"/>
            <p14:sldId id="7516"/>
            <p14:sldId id="7430"/>
            <p14:sldId id="7431"/>
            <p14:sldId id="7432"/>
            <p14:sldId id="7517"/>
            <p14:sldId id="7433"/>
            <p14:sldId id="7434"/>
            <p14:sldId id="7435"/>
            <p14:sldId id="7436"/>
            <p14:sldId id="7437"/>
            <p14:sldId id="7440"/>
            <p14:sldId id="7289"/>
            <p14:sldId id="7457"/>
            <p14:sldId id="7441"/>
            <p14:sldId id="7518"/>
            <p14:sldId id="7442"/>
            <p14:sldId id="7443"/>
            <p14:sldId id="7444"/>
            <p14:sldId id="7445"/>
            <p14:sldId id="7446"/>
            <p14:sldId id="7447"/>
            <p14:sldId id="7448"/>
            <p14:sldId id="7519"/>
            <p14:sldId id="7449"/>
            <p14:sldId id="7438"/>
            <p14:sldId id="7450"/>
            <p14:sldId id="7520"/>
            <p14:sldId id="7521"/>
            <p14:sldId id="7452"/>
            <p14:sldId id="7453"/>
            <p14:sldId id="7454"/>
            <p14:sldId id="7169"/>
            <p14:sldId id="7455"/>
            <p14:sldId id="7456"/>
            <p14:sldId id="7458"/>
            <p14:sldId id="7459"/>
            <p14:sldId id="7522"/>
            <p14:sldId id="7460"/>
            <p14:sldId id="7523"/>
            <p14:sldId id="7461"/>
            <p14:sldId id="7524"/>
            <p14:sldId id="7462"/>
            <p14:sldId id="7463"/>
            <p14:sldId id="7558"/>
            <p14:sldId id="7525"/>
            <p14:sldId id="7464"/>
            <p14:sldId id="7526"/>
            <p14:sldId id="7527"/>
            <p14:sldId id="7465"/>
            <p14:sldId id="7466"/>
            <p14:sldId id="7467"/>
            <p14:sldId id="7529"/>
            <p14:sldId id="7468"/>
            <p14:sldId id="7528"/>
            <p14:sldId id="7469"/>
            <p14:sldId id="7470"/>
            <p14:sldId id="7530"/>
            <p14:sldId id="7471"/>
            <p14:sldId id="7207"/>
            <p14:sldId id="7531"/>
            <p14:sldId id="7472"/>
            <p14:sldId id="7473"/>
            <p14:sldId id="7532"/>
            <p14:sldId id="7474"/>
            <p14:sldId id="7533"/>
            <p14:sldId id="7475"/>
            <p14:sldId id="7476"/>
            <p14:sldId id="7439"/>
            <p14:sldId id="7477"/>
            <p14:sldId id="7478"/>
            <p14:sldId id="7479"/>
          </p14:sldIdLst>
        </p14:section>
        <p14:section name="Untitled Section" id="{046DD193-BDE2-4330-9042-494531185750}">
          <p14:sldIdLst>
            <p14:sldId id="7293"/>
            <p14:sldId id="7534"/>
            <p14:sldId id="7480"/>
            <p14:sldId id="7481"/>
            <p14:sldId id="7482"/>
            <p14:sldId id="7172"/>
            <p14:sldId id="7491"/>
            <p14:sldId id="7535"/>
            <p14:sldId id="7492"/>
            <p14:sldId id="7493"/>
            <p14:sldId id="7536"/>
            <p14:sldId id="7494"/>
            <p14:sldId id="7537"/>
            <p14:sldId id="7495"/>
            <p14:sldId id="7538"/>
            <p14:sldId id="7236"/>
            <p14:sldId id="7539"/>
            <p14:sldId id="7295"/>
            <p14:sldId id="7296"/>
            <p14:sldId id="7540"/>
            <p14:sldId id="7298"/>
            <p14:sldId id="7542"/>
            <p14:sldId id="7299"/>
            <p14:sldId id="7300"/>
            <p14:sldId id="7483"/>
            <p14:sldId id="7484"/>
            <p14:sldId id="7485"/>
            <p14:sldId id="7486"/>
            <p14:sldId id="7487"/>
            <p14:sldId id="7543"/>
            <p14:sldId id="7488"/>
            <p14:sldId id="7489"/>
            <p14:sldId id="7490"/>
            <p14:sldId id="7497"/>
            <p14:sldId id="7498"/>
            <p14:sldId id="7499"/>
            <p14:sldId id="7500"/>
            <p14:sldId id="7544"/>
            <p14:sldId id="7501"/>
            <p14:sldId id="7502"/>
            <p14:sldId id="7503"/>
            <p14:sldId id="7545"/>
            <p14:sldId id="7504"/>
            <p14:sldId id="7546"/>
            <p14:sldId id="7505"/>
            <p14:sldId id="7506"/>
            <p14:sldId id="7547"/>
            <p14:sldId id="7237"/>
            <p14:sldId id="7548"/>
            <p14:sldId id="7238"/>
            <p14:sldId id="7549"/>
            <p14:sldId id="7507"/>
            <p14:sldId id="7550"/>
            <p14:sldId id="7508"/>
            <p14:sldId id="7551"/>
            <p14:sldId id="7239"/>
            <p14:sldId id="7509"/>
            <p14:sldId id="7552"/>
            <p14:sldId id="7510"/>
            <p14:sldId id="7553"/>
            <p14:sldId id="7511"/>
            <p14:sldId id="7554"/>
            <p14:sldId id="7512"/>
            <p14:sldId id="7555"/>
            <p14:sldId id="7513"/>
            <p14:sldId id="7301"/>
            <p14:sldId id="7514"/>
            <p14:sldId id="7556"/>
            <p14:sldId id="7496"/>
            <p14:sldId id="7242"/>
            <p14:sldId id="7314"/>
            <p14:sldId id="7378"/>
            <p14:sldId id="7557"/>
            <p14:sldId id="7256"/>
            <p14:sldId id="7257"/>
            <p14:sldId id="7277"/>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van plata" initials="ip" lastIdx="1" clrIdx="0">
    <p:extLst>
      <p:ext uri="{19B8F6BF-5375-455C-9EA6-DF929625EA0E}">
        <p15:presenceInfo xmlns:p15="http://schemas.microsoft.com/office/powerpoint/2012/main" userId="074e694f6808e6b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55" d="100"/>
          <a:sy n="55" d="100"/>
        </p:scale>
        <p:origin x="365"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commentAuthors" Target="commentAuthor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1741ED-D86E-414F-972E-2EDE22DFC6E9}" type="doc">
      <dgm:prSet loTypeId="urn:microsoft.com/office/officeart/2005/8/layout/pyramid2" loCatId="pyramid" qsTypeId="urn:microsoft.com/office/officeart/2005/8/quickstyle/3d3" qsCatId="3D" csTypeId="urn:microsoft.com/office/officeart/2005/8/colors/accent1_2" csCatId="accent1" phldr="1"/>
      <dgm:spPr/>
      <dgm:t>
        <a:bodyPr/>
        <a:lstStyle/>
        <a:p>
          <a:endParaRPr lang="es-VE"/>
        </a:p>
      </dgm:t>
    </dgm:pt>
    <dgm:pt modelId="{64D146DF-7604-4F42-8E31-C3AD98C1E9A6}" type="pres">
      <dgm:prSet presAssocID="{A71741ED-D86E-414F-972E-2EDE22DFC6E9}" presName="compositeShape" presStyleCnt="0">
        <dgm:presLayoutVars>
          <dgm:dir/>
          <dgm:resizeHandles/>
        </dgm:presLayoutVars>
      </dgm:prSet>
      <dgm:spPr/>
      <dgm:t>
        <a:bodyPr/>
        <a:lstStyle/>
        <a:p>
          <a:endParaRPr lang="en-US"/>
        </a:p>
      </dgm:t>
    </dgm:pt>
  </dgm:ptLst>
  <dgm:cxnLst>
    <dgm:cxn modelId="{26FA8EA7-9576-424C-A4C3-51530003365F}" type="presOf" srcId="{A71741ED-D86E-414F-972E-2EDE22DFC6E9}" destId="{64D146DF-7604-4F42-8E31-C3AD98C1E9A6}" srcOrd="0"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1741ED-D86E-414F-972E-2EDE22DFC6E9}" type="doc">
      <dgm:prSet loTypeId="urn:microsoft.com/office/officeart/2005/8/layout/pyramid2" loCatId="pyramid" qsTypeId="urn:microsoft.com/office/officeart/2005/8/quickstyle/3d3" qsCatId="3D" csTypeId="urn:microsoft.com/office/officeart/2005/8/colors/accent1_2" csCatId="accent1" phldr="1"/>
      <dgm:spPr/>
      <dgm:t>
        <a:bodyPr/>
        <a:lstStyle/>
        <a:p>
          <a:endParaRPr lang="es-VE"/>
        </a:p>
      </dgm:t>
    </dgm:pt>
    <dgm:pt modelId="{64D146DF-7604-4F42-8E31-C3AD98C1E9A6}" type="pres">
      <dgm:prSet presAssocID="{A71741ED-D86E-414F-972E-2EDE22DFC6E9}" presName="compositeShape" presStyleCnt="0">
        <dgm:presLayoutVars>
          <dgm:dir/>
          <dgm:resizeHandles/>
        </dgm:presLayoutVars>
      </dgm:prSet>
      <dgm:spPr/>
      <dgm:t>
        <a:bodyPr/>
        <a:lstStyle/>
        <a:p>
          <a:endParaRPr lang="en-US"/>
        </a:p>
      </dgm:t>
    </dgm:pt>
  </dgm:ptLst>
  <dgm:cxnLst>
    <dgm:cxn modelId="{26FA8EA7-9576-424C-A4C3-51530003365F}" type="presOf" srcId="{A71741ED-D86E-414F-972E-2EDE22DFC6E9}" destId="{64D146DF-7604-4F42-8E31-C3AD98C1E9A6}" srcOrd="0"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1741ED-D86E-414F-972E-2EDE22DFC6E9}" type="doc">
      <dgm:prSet loTypeId="urn:microsoft.com/office/officeart/2005/8/layout/pyramid2" loCatId="pyramid" qsTypeId="urn:microsoft.com/office/officeart/2005/8/quickstyle/3d3" qsCatId="3D" csTypeId="urn:microsoft.com/office/officeart/2005/8/colors/accent1_2" csCatId="accent1" phldr="1"/>
      <dgm:spPr/>
      <dgm:t>
        <a:bodyPr/>
        <a:lstStyle/>
        <a:p>
          <a:endParaRPr lang="es-VE"/>
        </a:p>
      </dgm:t>
    </dgm:pt>
    <dgm:pt modelId="{64D146DF-7604-4F42-8E31-C3AD98C1E9A6}" type="pres">
      <dgm:prSet presAssocID="{A71741ED-D86E-414F-972E-2EDE22DFC6E9}" presName="compositeShape" presStyleCnt="0">
        <dgm:presLayoutVars>
          <dgm:dir/>
          <dgm:resizeHandles/>
        </dgm:presLayoutVars>
      </dgm:prSet>
      <dgm:spPr/>
      <dgm:t>
        <a:bodyPr/>
        <a:lstStyle/>
        <a:p>
          <a:endParaRPr lang="en-US"/>
        </a:p>
      </dgm:t>
    </dgm:pt>
  </dgm:ptLst>
  <dgm:cxnLst>
    <dgm:cxn modelId="{26FA8EA7-9576-424C-A4C3-51530003365F}" type="presOf" srcId="{A71741ED-D86E-414F-972E-2EDE22DFC6E9}" destId="{64D146DF-7604-4F42-8E31-C3AD98C1E9A6}" srcOrd="0"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71741ED-D86E-414F-972E-2EDE22DFC6E9}" type="doc">
      <dgm:prSet loTypeId="urn:microsoft.com/office/officeart/2005/8/layout/pyramid2" loCatId="pyramid" qsTypeId="urn:microsoft.com/office/officeart/2005/8/quickstyle/3d3" qsCatId="3D" csTypeId="urn:microsoft.com/office/officeart/2005/8/colors/accent1_2" csCatId="accent1" phldr="1"/>
      <dgm:spPr/>
      <dgm:t>
        <a:bodyPr/>
        <a:lstStyle/>
        <a:p>
          <a:endParaRPr lang="es-VE"/>
        </a:p>
      </dgm:t>
    </dgm:pt>
    <dgm:pt modelId="{64D146DF-7604-4F42-8E31-C3AD98C1E9A6}" type="pres">
      <dgm:prSet presAssocID="{A71741ED-D86E-414F-972E-2EDE22DFC6E9}" presName="compositeShape" presStyleCnt="0">
        <dgm:presLayoutVars>
          <dgm:dir/>
          <dgm:resizeHandles/>
        </dgm:presLayoutVars>
      </dgm:prSet>
      <dgm:spPr/>
      <dgm:t>
        <a:bodyPr/>
        <a:lstStyle/>
        <a:p>
          <a:endParaRPr lang="en-US"/>
        </a:p>
      </dgm:t>
    </dgm:pt>
  </dgm:ptLst>
  <dgm:cxnLst>
    <dgm:cxn modelId="{26FA8EA7-9576-424C-A4C3-51530003365F}" type="presOf" srcId="{A71741ED-D86E-414F-972E-2EDE22DFC6E9}" destId="{64D146DF-7604-4F42-8E31-C3AD98C1E9A6}" srcOrd="0"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71741ED-D86E-414F-972E-2EDE22DFC6E9}" type="doc">
      <dgm:prSet loTypeId="urn:microsoft.com/office/officeart/2005/8/layout/pyramid2" loCatId="pyramid" qsTypeId="urn:microsoft.com/office/officeart/2005/8/quickstyle/3d3" qsCatId="3D" csTypeId="urn:microsoft.com/office/officeart/2005/8/colors/accent1_2" csCatId="accent1" phldr="1"/>
      <dgm:spPr/>
      <dgm:t>
        <a:bodyPr/>
        <a:lstStyle/>
        <a:p>
          <a:endParaRPr lang="es-VE"/>
        </a:p>
      </dgm:t>
    </dgm:pt>
    <dgm:pt modelId="{64D146DF-7604-4F42-8E31-C3AD98C1E9A6}" type="pres">
      <dgm:prSet presAssocID="{A71741ED-D86E-414F-972E-2EDE22DFC6E9}" presName="compositeShape" presStyleCnt="0">
        <dgm:presLayoutVars>
          <dgm:dir/>
          <dgm:resizeHandles/>
        </dgm:presLayoutVars>
      </dgm:prSet>
      <dgm:spPr/>
      <dgm:t>
        <a:bodyPr/>
        <a:lstStyle/>
        <a:p>
          <a:endParaRPr lang="en-US"/>
        </a:p>
      </dgm:t>
    </dgm:pt>
  </dgm:ptLst>
  <dgm:cxnLst>
    <dgm:cxn modelId="{26FA8EA7-9576-424C-A4C3-51530003365F}" type="presOf" srcId="{A71741ED-D86E-414F-972E-2EDE22DFC6E9}" destId="{64D146DF-7604-4F42-8E31-C3AD98C1E9A6}" srcOrd="0"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A"/>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AF09C8-FFD7-4DFD-9210-B343F47407D1}" type="datetimeFigureOut">
              <a:rPr lang="es-PA" smtClean="0"/>
              <a:t>03/20/2024</a:t>
            </a:fld>
            <a:endParaRPr lang="es-PA"/>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PA"/>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PA"/>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91BB3D-DEF5-45DE-9217-97F34D1A3C57}" type="slidenum">
              <a:rPr lang="es-PA" smtClean="0"/>
              <a:t>‹#›</a:t>
            </a:fld>
            <a:endParaRPr lang="es-PA"/>
          </a:p>
        </p:txBody>
      </p:sp>
    </p:spTree>
    <p:extLst>
      <p:ext uri="{BB962C8B-B14F-4D97-AF65-F5344CB8AC3E}">
        <p14:creationId xmlns:p14="http://schemas.microsoft.com/office/powerpoint/2010/main" val="4041278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F2E84A8-D2AD-43F4-9AC7-B96CAE9F731D}"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s-VE" sz="13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s-V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1590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s-V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2168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s-V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6389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s-V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4839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DEF670-FD5F-4D81-B6CE-81D7F001B957}" type="slidenum">
              <a:rPr kumimoji="0" lang="es-V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90</a:t>
            </a:fld>
            <a:endParaRPr kumimoji="0" lang="es-V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8493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dirty="0"/>
          </a:p>
        </p:txBody>
      </p:sp>
      <p:sp>
        <p:nvSpPr>
          <p:cNvPr id="4" name="Slide Number Placeholder 3"/>
          <p:cNvSpPr>
            <a:spLocks noGrp="1"/>
          </p:cNvSpPr>
          <p:nvPr>
            <p:ph type="sldNum" sz="quarter" idx="5"/>
          </p:nvPr>
        </p:nvSpPr>
        <p:spPr/>
        <p:txBody>
          <a:bodyPr/>
          <a:lstStyle/>
          <a:p>
            <a:fld id="{1691BB3D-DEF5-45DE-9217-97F34D1A3C57}" type="slidenum">
              <a:rPr lang="es-PA" smtClean="0"/>
              <a:t>126</a:t>
            </a:fld>
            <a:endParaRPr lang="es-PA"/>
          </a:p>
        </p:txBody>
      </p:sp>
    </p:spTree>
    <p:extLst>
      <p:ext uri="{BB962C8B-B14F-4D97-AF65-F5344CB8AC3E}">
        <p14:creationId xmlns:p14="http://schemas.microsoft.com/office/powerpoint/2010/main" val="406532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V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2E84A8-D2AD-43F4-9AC7-B96CAE9F731D}" type="slidenum">
              <a:rPr kumimoji="0" lang="es-V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s-V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7835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12192000" cy="1862138"/>
          </a:xfrm>
          <a:prstGeom prst="rect">
            <a:avLst/>
          </a:prstGeom>
        </p:spPr>
      </p:pic>
      <p:sp>
        <p:nvSpPr>
          <p:cNvPr id="2" name="Title 1"/>
          <p:cNvSpPr>
            <a:spLocks noGrp="1"/>
          </p:cNvSpPr>
          <p:nvPr>
            <p:ph type="ctrTitle"/>
          </p:nvPr>
        </p:nvSpPr>
        <p:spPr>
          <a:xfrm>
            <a:off x="1219200" y="1803405"/>
            <a:ext cx="9753600" cy="1825096"/>
          </a:xfrm>
        </p:spPr>
        <p:txBody>
          <a:bodyPr anchor="b">
            <a:normAutofit/>
          </a:bodyPr>
          <a:lstStyle>
            <a:lvl1pPr algn="l">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219200" y="3632201"/>
            <a:ext cx="97536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909561" y="4323846"/>
            <a:ext cx="3063239" cy="365125"/>
          </a:xfrm>
        </p:spPr>
        <p:txBody>
          <a:bodyPr/>
          <a:lstStyle/>
          <a:p>
            <a:fld id="{0652145D-8D62-459A-AC86-A6D979EFCCFB}" type="datetimeFigureOut">
              <a:rPr lang="es-VE" smtClean="0"/>
              <a:pPr/>
              <a:t>20/03/2024</a:t>
            </a:fld>
            <a:endParaRPr lang="es-VE"/>
          </a:p>
        </p:txBody>
      </p:sp>
      <p:sp>
        <p:nvSpPr>
          <p:cNvPr id="5" name="Footer Placeholder 4"/>
          <p:cNvSpPr>
            <a:spLocks noGrp="1"/>
          </p:cNvSpPr>
          <p:nvPr>
            <p:ph type="ftr" sz="quarter" idx="11"/>
          </p:nvPr>
        </p:nvSpPr>
        <p:spPr>
          <a:xfrm>
            <a:off x="1219200" y="4323847"/>
            <a:ext cx="6507480" cy="365125"/>
          </a:xfrm>
        </p:spPr>
        <p:txBody>
          <a:bodyPr/>
          <a:lstStyle/>
          <a:p>
            <a:endParaRPr lang="es-VE"/>
          </a:p>
        </p:txBody>
      </p:sp>
      <p:sp>
        <p:nvSpPr>
          <p:cNvPr id="6" name="Slide Number Placeholder 5"/>
          <p:cNvSpPr>
            <a:spLocks noGrp="1"/>
          </p:cNvSpPr>
          <p:nvPr>
            <p:ph type="sldNum" sz="quarter" idx="12"/>
          </p:nvPr>
        </p:nvSpPr>
        <p:spPr>
          <a:xfrm>
            <a:off x="8077200" y="1430868"/>
            <a:ext cx="2895600" cy="365125"/>
          </a:xfrm>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2509953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3218981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12192000" cy="1862138"/>
          </a:xfrm>
          <a:prstGeom prst="rect">
            <a:avLst/>
          </a:prstGeom>
        </p:spPr>
      </p:pic>
      <p:sp>
        <p:nvSpPr>
          <p:cNvPr id="2" name="Title 1"/>
          <p:cNvSpPr>
            <a:spLocks noGrp="1"/>
          </p:cNvSpPr>
          <p:nvPr>
            <p:ph type="title"/>
          </p:nvPr>
        </p:nvSpPr>
        <p:spPr>
          <a:xfrm>
            <a:off x="792480" y="753535"/>
            <a:ext cx="10607040" cy="2801935"/>
          </a:xfrm>
        </p:spPr>
        <p:txBody>
          <a:bodyPr anchor="b">
            <a:normAutofit/>
          </a:bodyPr>
          <a:lstStyle>
            <a:lvl1pPr algn="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792481" y="3641726"/>
            <a:ext cx="1060704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7416235" y="381002"/>
            <a:ext cx="2910840" cy="365125"/>
          </a:xfrm>
        </p:spPr>
        <p:txBody>
          <a:bodyPr/>
          <a:lstStyle>
            <a:lvl1pPr algn="r">
              <a:defRPr/>
            </a:lvl1pPr>
          </a:lstStyle>
          <a:p>
            <a:fld id="{0652145D-8D62-459A-AC86-A6D979EFCCFB}" type="datetimeFigureOut">
              <a:rPr lang="es-VE" smtClean="0"/>
              <a:pPr/>
              <a:t>20/03/2024</a:t>
            </a:fld>
            <a:endParaRPr lang="es-VE"/>
          </a:p>
        </p:txBody>
      </p:sp>
      <p:sp>
        <p:nvSpPr>
          <p:cNvPr id="5" name="Footer Placeholder 4"/>
          <p:cNvSpPr>
            <a:spLocks noGrp="1"/>
          </p:cNvSpPr>
          <p:nvPr>
            <p:ph type="ftr" sz="quarter" idx="11"/>
          </p:nvPr>
        </p:nvSpPr>
        <p:spPr>
          <a:xfrm>
            <a:off x="792480" y="381002"/>
            <a:ext cx="6440875" cy="365125"/>
          </a:xfrm>
        </p:spPr>
        <p:txBody>
          <a:bodyPr/>
          <a:lstStyle/>
          <a:p>
            <a:endParaRPr lang="es-VE"/>
          </a:p>
        </p:txBody>
      </p:sp>
      <p:sp>
        <p:nvSpPr>
          <p:cNvPr id="6" name="Slide Number Placeholder 5"/>
          <p:cNvSpPr>
            <a:spLocks noGrp="1"/>
          </p:cNvSpPr>
          <p:nvPr>
            <p:ph type="sldNum" sz="quarter" idx="12"/>
          </p:nvPr>
        </p:nvSpPr>
        <p:spPr>
          <a:xfrm>
            <a:off x="10509955" y="381002"/>
            <a:ext cx="889564" cy="365125"/>
          </a:xfrm>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2561051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792481" y="2194560"/>
            <a:ext cx="5214105" cy="406908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9466" y="2194560"/>
            <a:ext cx="5210053" cy="406908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6" name="Footer Placeholder 5"/>
          <p:cNvSpPr>
            <a:spLocks noGrp="1"/>
          </p:cNvSpPr>
          <p:nvPr>
            <p:ph type="ftr" sz="quarter" idx="11"/>
          </p:nvPr>
        </p:nvSpPr>
        <p:spPr/>
        <p:txBody>
          <a:bodyPr/>
          <a:lstStyle/>
          <a:p>
            <a:endParaRPr lang="es-VE"/>
          </a:p>
        </p:txBody>
      </p:sp>
      <p:sp>
        <p:nvSpPr>
          <p:cNvPr id="7" name="Slide Number Placeholder 6"/>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2757697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503920" cy="129540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5039" y="2183802"/>
            <a:ext cx="4911545"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792480" y="3132668"/>
            <a:ext cx="5214105" cy="31309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92025" y="2183802"/>
            <a:ext cx="4907495"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89465" y="3132668"/>
            <a:ext cx="5210055" cy="31309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8" name="Footer Placeholder 7"/>
          <p:cNvSpPr>
            <a:spLocks noGrp="1"/>
          </p:cNvSpPr>
          <p:nvPr>
            <p:ph type="ftr" sz="quarter" idx="11"/>
          </p:nvPr>
        </p:nvSpPr>
        <p:spPr/>
        <p:txBody>
          <a:bodyPr/>
          <a:lstStyle/>
          <a:p>
            <a:endParaRPr lang="es-VE"/>
          </a:p>
        </p:txBody>
      </p:sp>
      <p:sp>
        <p:nvSpPr>
          <p:cNvPr id="9" name="Slide Number Placeholder 8"/>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3544830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4" name="Footer Placeholder 3"/>
          <p:cNvSpPr>
            <a:spLocks noGrp="1"/>
          </p:cNvSpPr>
          <p:nvPr>
            <p:ph type="ftr" sz="quarter" idx="11"/>
          </p:nvPr>
        </p:nvSpPr>
        <p:spPr/>
        <p:txBody>
          <a:bodyPr/>
          <a:lstStyle/>
          <a:p>
            <a:endParaRPr lang="es-VE"/>
          </a:p>
        </p:txBody>
      </p:sp>
      <p:sp>
        <p:nvSpPr>
          <p:cNvPr id="5" name="Slide Number Placeholder 4"/>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4167448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3" name="Footer Placeholder 2"/>
          <p:cNvSpPr>
            <a:spLocks noGrp="1"/>
          </p:cNvSpPr>
          <p:nvPr>
            <p:ph type="ftr" sz="quarter" idx="11"/>
          </p:nvPr>
        </p:nvSpPr>
        <p:spPr/>
        <p:txBody>
          <a:bodyPr/>
          <a:lstStyle/>
          <a:p>
            <a:endParaRPr lang="es-VE"/>
          </a:p>
        </p:txBody>
      </p:sp>
      <p:sp>
        <p:nvSpPr>
          <p:cNvPr id="4" name="Slide Number Placeholder 3"/>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4119046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92480" y="1524000"/>
            <a:ext cx="4114800" cy="1600200"/>
          </a:xfrm>
        </p:spPr>
        <p:txBody>
          <a:bodyPr anchor="b"/>
          <a:lstStyle>
            <a:lvl1pPr algn="l">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1600" y="746760"/>
            <a:ext cx="6217920" cy="5516880"/>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792480" y="3124200"/>
            <a:ext cx="41148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6" name="Footer Placeholder 5"/>
          <p:cNvSpPr>
            <a:spLocks noGrp="1"/>
          </p:cNvSpPr>
          <p:nvPr>
            <p:ph type="ftr" sz="quarter" idx="11"/>
          </p:nvPr>
        </p:nvSpPr>
        <p:spPr/>
        <p:txBody>
          <a:bodyPr/>
          <a:lstStyle/>
          <a:p>
            <a:endParaRPr lang="es-VE"/>
          </a:p>
        </p:txBody>
      </p:sp>
      <p:sp>
        <p:nvSpPr>
          <p:cNvPr id="7" name="Slide Number Placeholder 6"/>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1353238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92480" y="1524000"/>
            <a:ext cx="5434307" cy="1600200"/>
          </a:xfrm>
        </p:spPr>
        <p:txBody>
          <a:bodyPr anchor="b"/>
          <a:lstStyle>
            <a:lvl1pPr algn="l">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503365" y="751242"/>
            <a:ext cx="4898979"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792480" y="3124200"/>
            <a:ext cx="5434307"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6" name="Footer Placeholder 5"/>
          <p:cNvSpPr>
            <a:spLocks noGrp="1"/>
          </p:cNvSpPr>
          <p:nvPr>
            <p:ph type="ftr" sz="quarter" idx="11"/>
          </p:nvPr>
        </p:nvSpPr>
        <p:spPr/>
        <p:txBody>
          <a:bodyPr/>
          <a:lstStyle/>
          <a:p>
            <a:endParaRPr lang="es-VE"/>
          </a:p>
        </p:txBody>
      </p:sp>
      <p:sp>
        <p:nvSpPr>
          <p:cNvPr id="7" name="Slide Number Placeholder 6"/>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1945000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92473" y="4697362"/>
            <a:ext cx="10608643" cy="819355"/>
          </a:xfrm>
        </p:spPr>
        <p:txBody>
          <a:bodyPr anchor="b"/>
          <a:lstStyle>
            <a:lvl1pPr algn="l">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92473" y="977035"/>
            <a:ext cx="10600347"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792480" y="5516716"/>
            <a:ext cx="1060704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6" name="Footer Placeholder 5"/>
          <p:cNvSpPr>
            <a:spLocks noGrp="1"/>
          </p:cNvSpPr>
          <p:nvPr>
            <p:ph type="ftr" sz="quarter" idx="11"/>
          </p:nvPr>
        </p:nvSpPr>
        <p:spPr/>
        <p:txBody>
          <a:bodyPr/>
          <a:lstStyle/>
          <a:p>
            <a:endParaRPr lang="es-VE"/>
          </a:p>
        </p:txBody>
      </p:sp>
      <p:sp>
        <p:nvSpPr>
          <p:cNvPr id="7" name="Slide Number Placeholder 6"/>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2721719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12192000" cy="1862138"/>
          </a:xfrm>
          <a:prstGeom prst="rect">
            <a:avLst/>
          </a:prstGeom>
        </p:spPr>
      </p:pic>
      <p:sp>
        <p:nvSpPr>
          <p:cNvPr id="2" name="Title 1"/>
          <p:cNvSpPr>
            <a:spLocks noGrp="1"/>
          </p:cNvSpPr>
          <p:nvPr>
            <p:ph type="title"/>
          </p:nvPr>
        </p:nvSpPr>
        <p:spPr>
          <a:xfrm>
            <a:off x="792480" y="753534"/>
            <a:ext cx="10607040" cy="2802467"/>
          </a:xfrm>
        </p:spPr>
        <p:txBody>
          <a:bodyPr anchor="ctr"/>
          <a:lstStyle>
            <a:lvl1pPr algn="l">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4400" y="3649134"/>
            <a:ext cx="103632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416235" y="381002"/>
            <a:ext cx="2910840" cy="365125"/>
          </a:xfrm>
        </p:spPr>
        <p:txBody>
          <a:bodyPr/>
          <a:lstStyle>
            <a:lvl1pPr algn="r">
              <a:defRPr/>
            </a:lvl1pPr>
          </a:lstStyle>
          <a:p>
            <a:fld id="{0652145D-8D62-459A-AC86-A6D979EFCCFB}" type="datetimeFigureOut">
              <a:rPr lang="es-VE" smtClean="0"/>
              <a:pPr/>
              <a:t>20/03/2024</a:t>
            </a:fld>
            <a:endParaRPr lang="es-VE"/>
          </a:p>
        </p:txBody>
      </p:sp>
      <p:sp>
        <p:nvSpPr>
          <p:cNvPr id="6" name="Footer Placeholder 5"/>
          <p:cNvSpPr>
            <a:spLocks noGrp="1"/>
          </p:cNvSpPr>
          <p:nvPr>
            <p:ph type="ftr" sz="quarter" idx="11"/>
          </p:nvPr>
        </p:nvSpPr>
        <p:spPr>
          <a:xfrm>
            <a:off x="792480" y="381002"/>
            <a:ext cx="6440875" cy="365125"/>
          </a:xfrm>
        </p:spPr>
        <p:txBody>
          <a:bodyPr/>
          <a:lstStyle/>
          <a:p>
            <a:endParaRPr lang="es-VE"/>
          </a:p>
        </p:txBody>
      </p:sp>
      <p:sp>
        <p:nvSpPr>
          <p:cNvPr id="7" name="Slide Number Placeholder 6"/>
          <p:cNvSpPr>
            <a:spLocks noGrp="1"/>
          </p:cNvSpPr>
          <p:nvPr>
            <p:ph type="sldNum" sz="quarter" idx="12"/>
          </p:nvPr>
        </p:nvSpPr>
        <p:spPr>
          <a:xfrm>
            <a:off x="10509955" y="381002"/>
            <a:ext cx="889565" cy="365125"/>
          </a:xfrm>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3668544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12192000" cy="1862138"/>
          </a:xfrm>
          <a:prstGeom prst="rect">
            <a:avLst/>
          </a:prstGeom>
        </p:spPr>
      </p:pic>
      <p:sp>
        <p:nvSpPr>
          <p:cNvPr id="2" name="Title 1"/>
          <p:cNvSpPr>
            <a:spLocks noGrp="1"/>
          </p:cNvSpPr>
          <p:nvPr>
            <p:ph type="title"/>
          </p:nvPr>
        </p:nvSpPr>
        <p:spPr>
          <a:xfrm>
            <a:off x="1024468" y="753534"/>
            <a:ext cx="10151533" cy="2756234"/>
          </a:xfrm>
        </p:spPr>
        <p:txBody>
          <a:bodyPr anchor="ctr"/>
          <a:lstStyle>
            <a:lvl1pPr algn="l">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303865" y="3509768"/>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914400" y="4174598"/>
            <a:ext cx="10371669"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416235" y="381002"/>
            <a:ext cx="2910840" cy="365125"/>
          </a:xfrm>
        </p:spPr>
        <p:txBody>
          <a:bodyPr/>
          <a:lstStyle>
            <a:lvl1pPr algn="r">
              <a:defRPr/>
            </a:lvl1pPr>
          </a:lstStyle>
          <a:p>
            <a:fld id="{0652145D-8D62-459A-AC86-A6D979EFCCFB}" type="datetimeFigureOut">
              <a:rPr lang="es-VE" smtClean="0"/>
              <a:pPr/>
              <a:t>20/03/2024</a:t>
            </a:fld>
            <a:endParaRPr lang="es-VE"/>
          </a:p>
        </p:txBody>
      </p:sp>
      <p:sp>
        <p:nvSpPr>
          <p:cNvPr id="6" name="Footer Placeholder 5"/>
          <p:cNvSpPr>
            <a:spLocks noGrp="1"/>
          </p:cNvSpPr>
          <p:nvPr>
            <p:ph type="ftr" sz="quarter" idx="11"/>
          </p:nvPr>
        </p:nvSpPr>
        <p:spPr>
          <a:xfrm>
            <a:off x="792480" y="379439"/>
            <a:ext cx="6440875" cy="365125"/>
          </a:xfrm>
        </p:spPr>
        <p:txBody>
          <a:bodyPr/>
          <a:lstStyle/>
          <a:p>
            <a:endParaRPr lang="es-VE"/>
          </a:p>
        </p:txBody>
      </p:sp>
      <p:sp>
        <p:nvSpPr>
          <p:cNvPr id="7" name="Slide Number Placeholder 6"/>
          <p:cNvSpPr>
            <a:spLocks noGrp="1"/>
          </p:cNvSpPr>
          <p:nvPr>
            <p:ph type="sldNum" sz="quarter" idx="12"/>
          </p:nvPr>
        </p:nvSpPr>
        <p:spPr>
          <a:xfrm>
            <a:off x="10509955" y="381002"/>
            <a:ext cx="889565" cy="365125"/>
          </a:xfrm>
        </p:spPr>
        <p:txBody>
          <a:bodyPr/>
          <a:lstStyle/>
          <a:p>
            <a:fld id="{068BB1CC-BC0B-4DAF-B1AE-3B42D47AE3DE}" type="slidenum">
              <a:rPr lang="es-VE" smtClean="0"/>
              <a:pPr/>
              <a:t>‹#›</a:t>
            </a:fld>
            <a:endParaRPr lang="es-VE"/>
          </a:p>
        </p:txBody>
      </p:sp>
      <p:sp>
        <p:nvSpPr>
          <p:cNvPr id="13" name="TextBox 12"/>
          <p:cNvSpPr txBox="1"/>
          <p:nvPr/>
        </p:nvSpPr>
        <p:spPr>
          <a:xfrm>
            <a:off x="308611" y="80772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862311" y="302133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10740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12192000" cy="1862138"/>
          </a:xfrm>
          <a:prstGeom prst="rect">
            <a:avLst/>
          </a:prstGeom>
        </p:spPr>
      </p:pic>
      <p:sp>
        <p:nvSpPr>
          <p:cNvPr id="2" name="Title 1"/>
          <p:cNvSpPr>
            <a:spLocks noGrp="1"/>
          </p:cNvSpPr>
          <p:nvPr>
            <p:ph type="title"/>
          </p:nvPr>
        </p:nvSpPr>
        <p:spPr>
          <a:xfrm>
            <a:off x="914400" y="1124703"/>
            <a:ext cx="10366376" cy="2511835"/>
          </a:xfrm>
        </p:spPr>
        <p:txBody>
          <a:bodyPr anchor="b"/>
          <a:lstStyle>
            <a:lvl1pPr algn="l">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4389" y="3648317"/>
            <a:ext cx="10364811"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416235" y="378885"/>
            <a:ext cx="2910840" cy="365125"/>
          </a:xfrm>
        </p:spPr>
        <p:txBody>
          <a:bodyPr/>
          <a:lstStyle>
            <a:lvl1pPr algn="r">
              <a:defRPr/>
            </a:lvl1pPr>
          </a:lstStyle>
          <a:p>
            <a:fld id="{0652145D-8D62-459A-AC86-A6D979EFCCFB}" type="datetimeFigureOut">
              <a:rPr lang="es-VE" smtClean="0"/>
              <a:pPr/>
              <a:t>20/03/2024</a:t>
            </a:fld>
            <a:endParaRPr lang="es-VE"/>
          </a:p>
        </p:txBody>
      </p:sp>
      <p:sp>
        <p:nvSpPr>
          <p:cNvPr id="6" name="Footer Placeholder 5"/>
          <p:cNvSpPr>
            <a:spLocks noGrp="1"/>
          </p:cNvSpPr>
          <p:nvPr>
            <p:ph type="ftr" sz="quarter" idx="11"/>
          </p:nvPr>
        </p:nvSpPr>
        <p:spPr>
          <a:xfrm>
            <a:off x="792480" y="378885"/>
            <a:ext cx="6440875" cy="365125"/>
          </a:xfrm>
        </p:spPr>
        <p:txBody>
          <a:bodyPr/>
          <a:lstStyle/>
          <a:p>
            <a:endParaRPr lang="es-VE"/>
          </a:p>
        </p:txBody>
      </p:sp>
      <p:sp>
        <p:nvSpPr>
          <p:cNvPr id="7" name="Slide Number Placeholder 6"/>
          <p:cNvSpPr>
            <a:spLocks noGrp="1"/>
          </p:cNvSpPr>
          <p:nvPr>
            <p:ph type="sldNum" sz="quarter" idx="12"/>
          </p:nvPr>
        </p:nvSpPr>
        <p:spPr>
          <a:xfrm>
            <a:off x="10509955" y="381002"/>
            <a:ext cx="889565" cy="365125"/>
          </a:xfrm>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1006282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2895602" y="762001"/>
            <a:ext cx="8503919" cy="1303867"/>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792481" y="2202080"/>
            <a:ext cx="341376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792480" y="2904565"/>
            <a:ext cx="341376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4402983" y="2201333"/>
            <a:ext cx="341376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4401041" y="2904068"/>
            <a:ext cx="341376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7985759" y="2192866"/>
            <a:ext cx="341376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7985760" y="2904565"/>
            <a:ext cx="341376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4" name="Footer Placeholder 3"/>
          <p:cNvSpPr>
            <a:spLocks noGrp="1"/>
          </p:cNvSpPr>
          <p:nvPr>
            <p:ph type="ftr" sz="quarter" idx="11"/>
          </p:nvPr>
        </p:nvSpPr>
        <p:spPr/>
        <p:txBody>
          <a:bodyPr/>
          <a:lstStyle/>
          <a:p>
            <a:endParaRPr lang="es-VE"/>
          </a:p>
        </p:txBody>
      </p:sp>
      <p:sp>
        <p:nvSpPr>
          <p:cNvPr id="5" name="Slide Number Placeholder 4"/>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37279061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2895603" y="762000"/>
            <a:ext cx="8509312" cy="1295400"/>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792480" y="4113341"/>
            <a:ext cx="341376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792480" y="2331720"/>
            <a:ext cx="341376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792480" y="4796104"/>
            <a:ext cx="341376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4389164" y="4113341"/>
            <a:ext cx="341376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4389163" y="2331720"/>
            <a:ext cx="341376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387811" y="4796103"/>
            <a:ext cx="341376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7991153" y="4113341"/>
            <a:ext cx="341376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7991152" y="2331722"/>
            <a:ext cx="341376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7991029" y="4796101"/>
            <a:ext cx="341376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4" name="Footer Placeholder 3"/>
          <p:cNvSpPr>
            <a:spLocks noGrp="1"/>
          </p:cNvSpPr>
          <p:nvPr>
            <p:ph type="ftr" sz="quarter" idx="11"/>
          </p:nvPr>
        </p:nvSpPr>
        <p:spPr/>
        <p:txBody>
          <a:bodyPr/>
          <a:lstStyle/>
          <a:p>
            <a:endParaRPr lang="es-VE"/>
          </a:p>
        </p:txBody>
      </p:sp>
      <p:sp>
        <p:nvSpPr>
          <p:cNvPr id="5" name="Slide Number Placeholder 4"/>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2283433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792480" y="2194560"/>
            <a:ext cx="10607040" cy="406908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652145D-8D62-459A-AC86-A6D979EFCCFB}" type="datetimeFigureOut">
              <a:rPr lang="es-VE" smtClean="0"/>
              <a:pPr/>
              <a:t>20/03/2024</a:t>
            </a:fld>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1863855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12192000" cy="1862138"/>
          </a:xfrm>
          <a:prstGeom prst="rect">
            <a:avLst/>
          </a:prstGeom>
        </p:spPr>
      </p:pic>
      <p:sp>
        <p:nvSpPr>
          <p:cNvPr id="2" name="Vertical Title 1"/>
          <p:cNvSpPr>
            <a:spLocks noGrp="1"/>
          </p:cNvSpPr>
          <p:nvPr>
            <p:ph type="title" orient="vert"/>
          </p:nvPr>
        </p:nvSpPr>
        <p:spPr>
          <a:xfrm>
            <a:off x="9342120" y="747184"/>
            <a:ext cx="2057400" cy="4248675"/>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792481" y="746126"/>
            <a:ext cx="8370713" cy="4249732"/>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7416235" y="381002"/>
            <a:ext cx="2910840" cy="365125"/>
          </a:xfrm>
        </p:spPr>
        <p:txBody>
          <a:bodyPr/>
          <a:lstStyle>
            <a:lvl1pPr algn="r">
              <a:defRPr/>
            </a:lvl1pPr>
          </a:lstStyle>
          <a:p>
            <a:fld id="{0652145D-8D62-459A-AC86-A6D979EFCCFB}" type="datetimeFigureOut">
              <a:rPr lang="es-VE" smtClean="0"/>
              <a:pPr/>
              <a:t>20/03/2024</a:t>
            </a:fld>
            <a:endParaRPr lang="es-VE"/>
          </a:p>
        </p:txBody>
      </p:sp>
      <p:sp>
        <p:nvSpPr>
          <p:cNvPr id="5" name="Footer Placeholder 4"/>
          <p:cNvSpPr>
            <a:spLocks noGrp="1"/>
          </p:cNvSpPr>
          <p:nvPr>
            <p:ph type="ftr" sz="quarter" idx="11"/>
          </p:nvPr>
        </p:nvSpPr>
        <p:spPr>
          <a:xfrm>
            <a:off x="792480" y="381002"/>
            <a:ext cx="6440875" cy="365125"/>
          </a:xfrm>
        </p:spPr>
        <p:txBody>
          <a:bodyPr/>
          <a:lstStyle/>
          <a:p>
            <a:endParaRPr lang="es-VE"/>
          </a:p>
        </p:txBody>
      </p:sp>
      <p:sp>
        <p:nvSpPr>
          <p:cNvPr id="6" name="Slide Number Placeholder 5"/>
          <p:cNvSpPr>
            <a:spLocks noGrp="1"/>
          </p:cNvSpPr>
          <p:nvPr>
            <p:ph type="sldNum" sz="quarter" idx="12"/>
          </p:nvPr>
        </p:nvSpPr>
        <p:spPr>
          <a:xfrm>
            <a:off x="10509955" y="381002"/>
            <a:ext cx="889565" cy="365125"/>
          </a:xfrm>
        </p:spPr>
        <p:txBody>
          <a:bodyPr/>
          <a:lstStyle/>
          <a:p>
            <a:fld id="{068BB1CC-BC0B-4DAF-B1AE-3B42D47AE3DE}" type="slidenum">
              <a:rPr lang="es-VE" smtClean="0"/>
              <a:pPr/>
              <a:t>‹#›</a:t>
            </a:fld>
            <a:endParaRPr lang="es-VE"/>
          </a:p>
        </p:txBody>
      </p:sp>
    </p:spTree>
    <p:extLst>
      <p:ext uri="{BB962C8B-B14F-4D97-AF65-F5344CB8AC3E}">
        <p14:creationId xmlns:p14="http://schemas.microsoft.com/office/powerpoint/2010/main" val="1327450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081088"/>
          </a:xfrm>
          <a:prstGeom prst="rect">
            <a:avLst/>
          </a:prstGeom>
        </p:spPr>
      </p:pic>
      <p:sp>
        <p:nvSpPr>
          <p:cNvPr id="2" name="Title Placeholder 1"/>
          <p:cNvSpPr>
            <a:spLocks noGrp="1"/>
          </p:cNvSpPr>
          <p:nvPr>
            <p:ph type="title"/>
          </p:nvPr>
        </p:nvSpPr>
        <p:spPr>
          <a:xfrm>
            <a:off x="2895600" y="764373"/>
            <a:ext cx="8503920" cy="1293028"/>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92480" y="2194560"/>
            <a:ext cx="10607040" cy="406908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549640" y="6356352"/>
            <a:ext cx="284988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652145D-8D62-459A-AC86-A6D979EFCCFB}" type="datetimeFigureOut">
              <a:rPr lang="es-VE" smtClean="0"/>
              <a:pPr/>
              <a:t>20/03/2024</a:t>
            </a:fld>
            <a:endParaRPr lang="es-VE"/>
          </a:p>
        </p:txBody>
      </p:sp>
      <p:sp>
        <p:nvSpPr>
          <p:cNvPr id="5" name="Footer Placeholder 4"/>
          <p:cNvSpPr>
            <a:spLocks noGrp="1"/>
          </p:cNvSpPr>
          <p:nvPr>
            <p:ph type="ftr" sz="quarter" idx="3"/>
          </p:nvPr>
        </p:nvSpPr>
        <p:spPr>
          <a:xfrm>
            <a:off x="792480" y="6355847"/>
            <a:ext cx="757428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s-VE"/>
          </a:p>
        </p:txBody>
      </p:sp>
      <p:sp>
        <p:nvSpPr>
          <p:cNvPr id="6" name="Slide Number Placeholder 5"/>
          <p:cNvSpPr>
            <a:spLocks noGrp="1"/>
          </p:cNvSpPr>
          <p:nvPr>
            <p:ph type="sldNum" sz="quarter" idx="4"/>
          </p:nvPr>
        </p:nvSpPr>
        <p:spPr>
          <a:xfrm>
            <a:off x="8763000" y="381002"/>
            <a:ext cx="263652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68BB1CC-BC0B-4DAF-B1AE-3B42D47AE3DE}" type="slidenum">
              <a:rPr lang="es-VE" smtClean="0"/>
              <a:pPr/>
              <a:t>‹#›</a:t>
            </a:fld>
            <a:endParaRPr lang="es-VE"/>
          </a:p>
        </p:txBody>
      </p:sp>
    </p:spTree>
    <p:extLst>
      <p:ext uri="{BB962C8B-B14F-4D97-AF65-F5344CB8AC3E}">
        <p14:creationId xmlns:p14="http://schemas.microsoft.com/office/powerpoint/2010/main" val="114540352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slow" p14:dur="2500">
        <p:cover/>
      </p:transition>
    </mc:Choice>
    <mc:Fallback xmlns="">
      <p:transition spd="slow">
        <p:cover/>
      </p:transition>
    </mc:Fallback>
  </mc:AlternateConten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73CB4BBA-41C7-EF06-788E-37459C4715C2}"/>
              </a:ext>
            </a:extLst>
          </p:cNvPr>
          <p:cNvPicPr>
            <a:picLocks noChangeAspect="1"/>
          </p:cNvPicPr>
          <p:nvPr/>
        </p:nvPicPr>
        <p:blipFill>
          <a:blip r:embed="rId3"/>
          <a:stretch>
            <a:fillRect/>
          </a:stretch>
        </p:blipFill>
        <p:spPr>
          <a:xfrm>
            <a:off x="4087906" y="607744"/>
            <a:ext cx="4510718" cy="5967867"/>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968188" y="470646"/>
          <a:ext cx="9518527" cy="6030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lecha: a la derecha con bandas 1">
            <a:extLst>
              <a:ext uri="{FF2B5EF4-FFF2-40B4-BE49-F238E27FC236}">
                <a16:creationId xmlns:a16="http://schemas.microsoft.com/office/drawing/2014/main" id="{34E79AB6-34FB-7E47-30AA-943C0CA9A54A}"/>
              </a:ext>
            </a:extLst>
          </p:cNvPr>
          <p:cNvSpPr/>
          <p:nvPr/>
        </p:nvSpPr>
        <p:spPr>
          <a:xfrm>
            <a:off x="801323" y="765396"/>
            <a:ext cx="9148482" cy="5156948"/>
          </a:xfrm>
          <a:prstGeom prst="striped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8000" b="1" i="0" u="none" strike="noStrike" kern="1200" cap="none" spc="0" normalizeH="0" baseline="0" noProof="0" dirty="0">
                <a:ln>
                  <a:noFill/>
                </a:ln>
                <a:solidFill>
                  <a:srgbClr val="FF0000"/>
                </a:solidFill>
                <a:effectLst/>
                <a:uLnTx/>
                <a:uFillTx/>
                <a:latin typeface="Edwardian Script ITC" panose="030303020407070D0804" pitchFamily="66" charset="0"/>
                <a:ea typeface="+mn-ea"/>
                <a:cs typeface="+mn-cs"/>
              </a:rPr>
              <a:t>La Seguridad del </a:t>
            </a:r>
            <a:r>
              <a:rPr lang="es-ES" sz="8000" b="1" dirty="0">
                <a:solidFill>
                  <a:srgbClr val="FF0000"/>
                </a:solidFill>
                <a:latin typeface="Edwardian Script ITC" panose="030303020407070D0804" pitchFamily="66" charset="0"/>
              </a:rPr>
              <a:t>V</a:t>
            </a:r>
            <a:r>
              <a:rPr kumimoji="0" lang="es-ES" sz="8000" b="1" i="0" u="none" strike="noStrike" kern="1200" cap="none" spc="0" normalizeH="0" baseline="0" noProof="0" dirty="0" err="1">
                <a:ln>
                  <a:noFill/>
                </a:ln>
                <a:solidFill>
                  <a:srgbClr val="FF0000"/>
                </a:solidFill>
                <a:effectLst/>
                <a:uLnTx/>
                <a:uFillTx/>
                <a:latin typeface="Edwardian Script ITC" panose="030303020407070D0804" pitchFamily="66" charset="0"/>
                <a:ea typeface="+mn-ea"/>
                <a:cs typeface="+mn-cs"/>
              </a:rPr>
              <a:t>erdadero</a:t>
            </a:r>
            <a:r>
              <a:rPr kumimoji="0" lang="es-ES" sz="8000" b="1" i="0" u="none" strike="noStrike" kern="1200" cap="none" spc="0" normalizeH="0" noProof="0" dirty="0">
                <a:ln>
                  <a:noFill/>
                </a:ln>
                <a:solidFill>
                  <a:srgbClr val="FF0000"/>
                </a:solidFill>
                <a:effectLst/>
                <a:uLnTx/>
                <a:uFillTx/>
                <a:latin typeface="Edwardian Script ITC" panose="030303020407070D0804" pitchFamily="66" charset="0"/>
                <a:ea typeface="+mn-ea"/>
                <a:cs typeface="+mn-cs"/>
              </a:rPr>
              <a:t> Cristiano</a:t>
            </a:r>
            <a:endParaRPr kumimoji="0" lang="es-ES" sz="8000" b="1" i="0" u="none" strike="noStrike" kern="1200" cap="none" spc="0" normalizeH="0" baseline="0" noProof="0" dirty="0">
              <a:ln>
                <a:noFill/>
              </a:ln>
              <a:solidFill>
                <a:srgbClr val="FF0000"/>
              </a:solidFill>
              <a:effectLst/>
              <a:uLnTx/>
              <a:uFillTx/>
              <a:latin typeface="Edwardian Script ITC" panose="030303020407070D0804" pitchFamily="66" charset="0"/>
              <a:ea typeface="+mn-ea"/>
              <a:cs typeface="+mn-cs"/>
            </a:endParaRPr>
          </a:p>
        </p:txBody>
      </p:sp>
      <p:grpSp>
        <p:nvGrpSpPr>
          <p:cNvPr id="4" name="Grupo 3">
            <a:extLst>
              <a:ext uri="{FF2B5EF4-FFF2-40B4-BE49-F238E27FC236}">
                <a16:creationId xmlns:a16="http://schemas.microsoft.com/office/drawing/2014/main" id="{83CCCC2B-B5AA-BDC1-3A57-F9E9B4978FD4}"/>
              </a:ext>
            </a:extLst>
          </p:cNvPr>
          <p:cNvGrpSpPr/>
          <p:nvPr/>
        </p:nvGrpSpPr>
        <p:grpSpPr>
          <a:xfrm>
            <a:off x="1425389" y="470646"/>
            <a:ext cx="5567082" cy="1081403"/>
            <a:chOff x="1586760" y="440988"/>
            <a:chExt cx="8153404" cy="1081403"/>
          </a:xfrm>
          <a:scene3d>
            <a:camera prst="orthographicFront">
              <a:rot lat="0" lon="0" rev="0"/>
            </a:camera>
            <a:lightRig rig="contrasting" dir="t">
              <a:rot lat="0" lon="0" rev="1200000"/>
            </a:lightRig>
          </a:scene3d>
        </p:grpSpPr>
        <p:sp>
          <p:nvSpPr>
            <p:cNvPr id="5" name="Rectángulo: esquinas redondeadas 4">
              <a:extLst>
                <a:ext uri="{FF2B5EF4-FFF2-40B4-BE49-F238E27FC236}">
                  <a16:creationId xmlns:a16="http://schemas.microsoft.com/office/drawing/2014/main" id="{878DB1C6-D592-8A9C-B638-3742D5CF9A79}"/>
                </a:ext>
              </a:extLst>
            </p:cNvPr>
            <p:cNvSpPr/>
            <p:nvPr/>
          </p:nvSpPr>
          <p:spPr>
            <a:xfrm>
              <a:off x="1586760" y="440988"/>
              <a:ext cx="8153404" cy="1081403"/>
            </a:xfrm>
            <a:prstGeom prst="roundRect">
              <a:avLst/>
            </a:prstGeom>
            <a:blipFill rotWithShape="0">
              <a:blip r:embed="rId8"/>
              <a:tile tx="0" ty="0" sx="100000" sy="100000" flip="none" algn="tl"/>
            </a:blipFill>
            <a:ln w="76200">
              <a:solidFill>
                <a:schemeClr val="tx2">
                  <a:lumMod val="10000"/>
                </a:schemeClr>
              </a:solidFill>
            </a:ln>
            <a:sp3d z="300000" contourW="19050" prstMaterial="metal">
              <a:bevelT w="88900" h="203200"/>
              <a:bevelB w="165100" h="254000"/>
            </a:sp3d>
          </p:spPr>
          <p:style>
            <a:lnRef idx="0">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6" name="Rectángulo: esquinas redondeadas 4">
              <a:extLst>
                <a:ext uri="{FF2B5EF4-FFF2-40B4-BE49-F238E27FC236}">
                  <a16:creationId xmlns:a16="http://schemas.microsoft.com/office/drawing/2014/main" id="{D6185AEB-0F39-7D77-32AF-23534D84DC31}"/>
                </a:ext>
              </a:extLst>
            </p:cNvPr>
            <p:cNvSpPr txBox="1"/>
            <p:nvPr/>
          </p:nvSpPr>
          <p:spPr>
            <a:xfrm>
              <a:off x="1639550" y="493778"/>
              <a:ext cx="8047824" cy="975823"/>
            </a:xfrm>
            <a:prstGeom prst="rect">
              <a:avLst/>
            </a:prstGeom>
            <a:sp3d z="3000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0" tIns="304800" rIns="304800" bIns="304800" numCol="1" spcCol="1270" anchor="ctr" anchorCtr="0">
              <a:noAutofit/>
            </a:bodyPr>
            <a:lstStyle/>
            <a:p>
              <a:pPr marL="0" marR="0" lvl="0" indent="0" algn="ctr" defTabSz="3556000" rtl="0" eaLnBrk="1" fontAlgn="auto" latinLnBrk="0" hangingPunct="1">
                <a:lnSpc>
                  <a:spcPct val="90000"/>
                </a:lnSpc>
                <a:spcBef>
                  <a:spcPct val="0"/>
                </a:spcBef>
                <a:spcAft>
                  <a:spcPct val="35000"/>
                </a:spcAft>
                <a:buClrTx/>
                <a:buSzTx/>
                <a:buFontTx/>
                <a:buNone/>
                <a:tabLst/>
                <a:defRPr/>
              </a:pPr>
              <a:r>
                <a:rPr kumimoji="0" lang="es-PA" sz="8000" b="1" i="1" u="none" strike="noStrike" kern="1200" cap="none" spc="0" normalizeH="0" baseline="0" noProof="0" dirty="0">
                  <a:ln>
                    <a:solidFill>
                      <a:sysClr val="windowText" lastClr="000000"/>
                    </a:solidFill>
                  </a:ln>
                  <a:solidFill>
                    <a:prstClr val="white"/>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Lección 6</a:t>
              </a:r>
              <a:endParaRPr kumimoji="0" lang="es-VE" sz="8000" b="1" i="1" u="none" strike="noStrike" kern="1200" cap="none" spc="0" normalizeH="0" baseline="0" noProof="0" dirty="0">
                <a:ln>
                  <a:solidFill>
                    <a:sysClr val="windowText" lastClr="000000"/>
                  </a:solidFill>
                </a:ln>
                <a:solidFill>
                  <a:prstClr val="white"/>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grpSp>
      <p:pic>
        <p:nvPicPr>
          <p:cNvPr id="8" name="Picutre 1">
            <a:extLst>
              <a:ext uri="{FF2B5EF4-FFF2-40B4-BE49-F238E27FC236}">
                <a16:creationId xmlns:a16="http://schemas.microsoft.com/office/drawing/2014/main" id="{D6514813-07A3-3EC1-F666-3E30CE5D5FEC}"/>
              </a:ext>
            </a:extLst>
          </p:cNvPr>
          <p:cNvPicPr/>
          <p:nvPr/>
        </p:nvPicPr>
        <p:blipFill>
          <a:blip r:embed="rId9"/>
          <a:stretch/>
        </p:blipFill>
        <p:spPr>
          <a:xfrm>
            <a:off x="8811491" y="4502727"/>
            <a:ext cx="3256374" cy="2244786"/>
          </a:xfrm>
          <a:prstGeom prst="rect">
            <a:avLst/>
          </a:prstGeom>
        </p:spPr>
      </p:pic>
    </p:spTree>
    <p:extLst>
      <p:ext uri="{BB962C8B-B14F-4D97-AF65-F5344CB8AC3E}">
        <p14:creationId xmlns:p14="http://schemas.microsoft.com/office/powerpoint/2010/main" val="34330127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968188" y="470646"/>
          <a:ext cx="9518527" cy="6030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upo 3">
            <a:extLst>
              <a:ext uri="{FF2B5EF4-FFF2-40B4-BE49-F238E27FC236}">
                <a16:creationId xmlns:a16="http://schemas.microsoft.com/office/drawing/2014/main" id="{83CCCC2B-B5AA-BDC1-3A57-F9E9B4978FD4}"/>
              </a:ext>
            </a:extLst>
          </p:cNvPr>
          <p:cNvGrpSpPr/>
          <p:nvPr/>
        </p:nvGrpSpPr>
        <p:grpSpPr>
          <a:xfrm>
            <a:off x="3312459" y="523013"/>
            <a:ext cx="5567082" cy="1081403"/>
            <a:chOff x="1586760" y="440988"/>
            <a:chExt cx="8153404" cy="1081403"/>
          </a:xfrm>
          <a:scene3d>
            <a:camera prst="orthographicFront">
              <a:rot lat="0" lon="0" rev="0"/>
            </a:camera>
            <a:lightRig rig="contrasting" dir="t">
              <a:rot lat="0" lon="0" rev="1200000"/>
            </a:lightRig>
          </a:scene3d>
        </p:grpSpPr>
        <p:sp>
          <p:nvSpPr>
            <p:cNvPr id="5" name="Rectángulo: esquinas redondeadas 4">
              <a:extLst>
                <a:ext uri="{FF2B5EF4-FFF2-40B4-BE49-F238E27FC236}">
                  <a16:creationId xmlns:a16="http://schemas.microsoft.com/office/drawing/2014/main" id="{878DB1C6-D592-8A9C-B638-3742D5CF9A79}"/>
                </a:ext>
              </a:extLst>
            </p:cNvPr>
            <p:cNvSpPr/>
            <p:nvPr/>
          </p:nvSpPr>
          <p:spPr>
            <a:xfrm>
              <a:off x="1586760" y="440988"/>
              <a:ext cx="8153404" cy="1081403"/>
            </a:xfrm>
            <a:prstGeom prst="roundRect">
              <a:avLst/>
            </a:prstGeom>
            <a:blipFill rotWithShape="0">
              <a:blip r:embed="rId8"/>
              <a:tile tx="0" ty="0" sx="100000" sy="100000" flip="none" algn="tl"/>
            </a:blipFill>
            <a:ln w="76200">
              <a:solidFill>
                <a:schemeClr val="tx2">
                  <a:lumMod val="10000"/>
                </a:schemeClr>
              </a:solidFill>
            </a:ln>
            <a:sp3d z="300000" contourW="19050" prstMaterial="metal">
              <a:bevelT w="88900" h="203200"/>
              <a:bevelB w="165100" h="254000"/>
            </a:sp3d>
          </p:spPr>
          <p:style>
            <a:lnRef idx="0">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6" name="Rectángulo: esquinas redondeadas 4">
              <a:extLst>
                <a:ext uri="{FF2B5EF4-FFF2-40B4-BE49-F238E27FC236}">
                  <a16:creationId xmlns:a16="http://schemas.microsoft.com/office/drawing/2014/main" id="{D6185AEB-0F39-7D77-32AF-23534D84DC31}"/>
                </a:ext>
              </a:extLst>
            </p:cNvPr>
            <p:cNvSpPr txBox="1"/>
            <p:nvPr/>
          </p:nvSpPr>
          <p:spPr>
            <a:xfrm>
              <a:off x="1639550" y="493778"/>
              <a:ext cx="8047824" cy="975823"/>
            </a:xfrm>
            <a:prstGeom prst="rect">
              <a:avLst/>
            </a:prstGeom>
            <a:sp3d z="3000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0" tIns="304800" rIns="304800" bIns="304800" numCol="1" spcCol="1270" anchor="ctr" anchorCtr="0">
              <a:noAutofit/>
            </a:bodyPr>
            <a:lstStyle/>
            <a:p>
              <a:pPr marL="0" marR="0" lvl="0" indent="0" algn="ctr" defTabSz="3556000" rtl="0" eaLnBrk="1" fontAlgn="auto" latinLnBrk="0" hangingPunct="1">
                <a:lnSpc>
                  <a:spcPct val="90000"/>
                </a:lnSpc>
                <a:spcBef>
                  <a:spcPct val="0"/>
                </a:spcBef>
                <a:spcAft>
                  <a:spcPct val="35000"/>
                </a:spcAft>
                <a:buClrTx/>
                <a:buSzTx/>
                <a:buFontTx/>
                <a:buNone/>
                <a:tabLst/>
                <a:defRPr/>
              </a:pPr>
              <a:r>
                <a:rPr kumimoji="0" lang="es-PA" sz="8000" b="1" i="1" u="none" strike="noStrike" kern="1200" cap="none" spc="0" normalizeH="0" baseline="0" noProof="0" dirty="0">
                  <a:ln>
                    <a:solidFill>
                      <a:sysClr val="windowText" lastClr="000000"/>
                    </a:solidFill>
                  </a:ln>
                  <a:solidFill>
                    <a:prstClr val="white"/>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Lección 6</a:t>
              </a:r>
              <a:endParaRPr kumimoji="0" lang="es-VE" sz="8000" b="1" i="1" u="none" strike="noStrike" kern="1200" cap="none" spc="0" normalizeH="0" baseline="0" noProof="0" dirty="0">
                <a:ln>
                  <a:solidFill>
                    <a:sysClr val="windowText" lastClr="000000"/>
                  </a:solidFill>
                </a:ln>
                <a:solidFill>
                  <a:prstClr val="white"/>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grpSp>
      <p:sp>
        <p:nvSpPr>
          <p:cNvPr id="12" name="CuadroTexto 11">
            <a:extLst>
              <a:ext uri="{FF2B5EF4-FFF2-40B4-BE49-F238E27FC236}">
                <a16:creationId xmlns:a16="http://schemas.microsoft.com/office/drawing/2014/main" id="{D7EBB468-8221-9284-FA25-C4A753CA4A30}"/>
              </a:ext>
            </a:extLst>
          </p:cNvPr>
          <p:cNvSpPr txBox="1"/>
          <p:nvPr/>
        </p:nvSpPr>
        <p:spPr>
          <a:xfrm>
            <a:off x="719328" y="1865391"/>
            <a:ext cx="10504484" cy="4154984"/>
          </a:xfrm>
          <a:prstGeom prst="rect">
            <a:avLst/>
          </a:prstGeom>
          <a:noFill/>
        </p:spPr>
        <p:txBody>
          <a:bodyPr wrap="square" rtlCol="0">
            <a:spAutoFit/>
          </a:bodyPr>
          <a:lstStyle/>
          <a:p>
            <a:pPr lvl="0" algn="ctr"/>
            <a:r>
              <a:rPr lang="es-ES" sz="4400" i="1" dirty="0">
                <a:solidFill>
                  <a:prstClr val="white"/>
                </a:solidFill>
                <a:latin typeface="Times New Roman" panose="02020603050405020304" pitchFamily="18" charset="0"/>
                <a:ea typeface="Malgun Gothic Semilight" panose="020B0502040204020203" pitchFamily="34" charset="-128"/>
                <a:cs typeface="Times New Roman" panose="02020603050405020304" pitchFamily="18" charset="0"/>
              </a:rPr>
              <a:t>Juan 10:27-29 Mis ovejas oyen mi voz,  y yo las conozco,  y me siguen, y yo les doy vida eterna;  y no perecerán jamás,  ni nadie las arrebatará de mi mano. Mi Padre que me las dio,  es mayor que todos,  y nadie las puede arrebatar de la mano de mi Padre. </a:t>
            </a:r>
            <a:endParaRPr kumimoji="0" lang="es-PA" sz="4400" b="1" i="1" u="none" strike="noStrike" kern="1200" cap="none" spc="0" normalizeH="0" baseline="0" noProof="0" dirty="0">
              <a:ln>
                <a:noFill/>
              </a:ln>
              <a:solidFill>
                <a:prstClr val="white"/>
              </a:solidFill>
              <a:effectLst/>
              <a:uLnTx/>
              <a:uFillTx/>
              <a:latin typeface="Times New Roman" panose="02020603050405020304" pitchFamily="18" charset="0"/>
              <a:ea typeface="Malgun Gothic Semilight" panose="020B0502040204020203" pitchFamily="34" charset="-128"/>
              <a:cs typeface="Times New Roman" panose="02020603050405020304" pitchFamily="18" charset="0"/>
            </a:endParaRPr>
          </a:p>
        </p:txBody>
      </p:sp>
    </p:spTree>
    <p:extLst>
      <p:ext uri="{BB962C8B-B14F-4D97-AF65-F5344CB8AC3E}">
        <p14:creationId xmlns:p14="http://schemas.microsoft.com/office/powerpoint/2010/main" val="23523979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20830798">
            <a:off x="418140" y="2060772"/>
            <a:ext cx="11059885" cy="255454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80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¡SÍ PODEMOS SABER QUE SOMOS SALVOS!</a:t>
            </a:r>
            <a:endParaRPr kumimoji="0" lang="es-ES" sz="7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4036306438"/>
      </p:ext>
    </p:extLst>
  </p:cSld>
  <p:clrMapOvr>
    <a:masterClrMapping/>
  </p:clrMapOvr>
  <p:transition spd="slow">
    <p:newsfla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57199" y="537882"/>
            <a:ext cx="11389659" cy="5607423"/>
          </a:xfrm>
        </p:spPr>
        <p:txBody>
          <a:bodyPr>
            <a:normAutofit lnSpcReduction="10000"/>
          </a:bodyPr>
          <a:lstStyle/>
          <a:p>
            <a:pPr marL="0" indent="-736600" algn="just">
              <a:buNone/>
            </a:pPr>
            <a:r>
              <a:rPr lang="es-ES" sz="4600" dirty="0">
                <a:latin typeface="Times New Roman" panose="02020603050405020304" pitchFamily="18" charset="0"/>
                <a:cs typeface="Times New Roman" panose="02020603050405020304" pitchFamily="18" charset="0"/>
              </a:rPr>
              <a:t>El Apóstol Pablo fue transformado por Jesucristo y ahora, en </a:t>
            </a:r>
            <a:r>
              <a:rPr lang="es-ES" sz="4600" i="1" dirty="0">
                <a:latin typeface="Times New Roman" panose="02020603050405020304" pitchFamily="18" charset="0"/>
                <a:cs typeface="Times New Roman" panose="02020603050405020304" pitchFamily="18" charset="0"/>
              </a:rPr>
              <a:t>2ª a Timoteo 1:12</a:t>
            </a:r>
            <a:r>
              <a:rPr lang="es-ES" sz="4600" dirty="0">
                <a:latin typeface="Times New Roman" panose="02020603050405020304" pitchFamily="18" charset="0"/>
                <a:cs typeface="Times New Roman" panose="02020603050405020304" pitchFamily="18" charset="0"/>
              </a:rPr>
              <a:t>, da un fuerte testimonio de la gran seguridad de su salvación: </a:t>
            </a:r>
            <a:r>
              <a:rPr lang="es-ES" sz="4600" i="1" dirty="0">
                <a:solidFill>
                  <a:srgbClr val="FFFF00"/>
                </a:solidFill>
                <a:latin typeface="Times New Roman" panose="02020603050405020304" pitchFamily="18" charset="0"/>
                <a:cs typeface="Times New Roman" panose="02020603050405020304" pitchFamily="18" charset="0"/>
              </a:rPr>
              <a:t>pero no me avergüenzo, porque yo sé a quién he creído, y estoy__________ que es poderoso para ________ mi depósito para aquel día. </a:t>
            </a:r>
            <a:r>
              <a:rPr lang="es-ES" sz="4600" dirty="0">
                <a:latin typeface="Times New Roman" panose="02020603050405020304" pitchFamily="18" charset="0"/>
                <a:cs typeface="Times New Roman" panose="02020603050405020304" pitchFamily="18" charset="0"/>
              </a:rPr>
              <a:t>Dios quiere que sepamos con toda seguridad que somos salvos y que pertenecemos a Cristo. </a:t>
            </a:r>
          </a:p>
        </p:txBody>
      </p:sp>
      <p:sp>
        <p:nvSpPr>
          <p:cNvPr id="2" name="CuadroTexto 1">
            <a:extLst>
              <a:ext uri="{FF2B5EF4-FFF2-40B4-BE49-F238E27FC236}">
                <a16:creationId xmlns:a16="http://schemas.microsoft.com/office/drawing/2014/main" id="{CAE04D77-EE03-1EAB-ABBA-79DF91A60CCB}"/>
              </a:ext>
            </a:extLst>
          </p:cNvPr>
          <p:cNvSpPr txBox="1"/>
          <p:nvPr/>
        </p:nvSpPr>
        <p:spPr>
          <a:xfrm>
            <a:off x="7483288" y="2688537"/>
            <a:ext cx="2014280" cy="769441"/>
          </a:xfrm>
          <a:prstGeom prst="rect">
            <a:avLst/>
          </a:prstGeom>
          <a:noFill/>
        </p:spPr>
        <p:txBody>
          <a:bodyPr wrap="square" rtlCol="0">
            <a:spAutoFit/>
          </a:bodyPr>
          <a:lstStyle/>
          <a:p>
            <a:r>
              <a:rPr lang="es-ES" sz="4400" i="1" dirty="0">
                <a:latin typeface="Times New Roman" panose="02020603050405020304" pitchFamily="18" charset="0"/>
                <a:cs typeface="Times New Roman" panose="02020603050405020304" pitchFamily="18" charset="0"/>
              </a:rPr>
              <a:t>segur</a:t>
            </a:r>
            <a:r>
              <a:rPr lang="es-ES" sz="4000" i="1" dirty="0">
                <a:latin typeface="Times New Roman" panose="02020603050405020304" pitchFamily="18" charset="0"/>
                <a:cs typeface="Times New Roman" panose="02020603050405020304" pitchFamily="18" charset="0"/>
              </a:rPr>
              <a:t>o</a:t>
            </a:r>
            <a:endParaRPr lang="es-PA" sz="4000" i="1" dirty="0">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022E1D57-845C-EC85-7CD7-7854F8548F34}"/>
              </a:ext>
            </a:extLst>
          </p:cNvPr>
          <p:cNvSpPr txBox="1"/>
          <p:nvPr/>
        </p:nvSpPr>
        <p:spPr>
          <a:xfrm>
            <a:off x="4620768" y="3261716"/>
            <a:ext cx="2292096" cy="769441"/>
          </a:xfrm>
          <a:prstGeom prst="rect">
            <a:avLst/>
          </a:prstGeom>
          <a:noFill/>
        </p:spPr>
        <p:txBody>
          <a:bodyPr wrap="square" rtlCol="0">
            <a:spAutoFit/>
          </a:bodyPr>
          <a:lstStyle/>
          <a:p>
            <a:r>
              <a:rPr lang="es-ES" sz="4400" i="1" dirty="0">
                <a:latin typeface="Times New Roman" panose="02020603050405020304" pitchFamily="18" charset="0"/>
                <a:cs typeface="Times New Roman" panose="02020603050405020304" pitchFamily="18" charset="0"/>
              </a:rPr>
              <a:t>guardar</a:t>
            </a:r>
            <a:endParaRPr lang="es-PA" sz="4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2313575"/>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57199" y="537882"/>
            <a:ext cx="11389659" cy="5607423"/>
          </a:xfrm>
        </p:spPr>
        <p:txBody>
          <a:bodyPr>
            <a:normAutofit/>
          </a:bodyPr>
          <a:lstStyle/>
          <a:p>
            <a:pPr marL="0" indent="-736600" algn="just">
              <a:buNone/>
            </a:pPr>
            <a:r>
              <a:rPr lang="es-ES" sz="4600" dirty="0">
                <a:latin typeface="Times New Roman" panose="02020603050405020304" pitchFamily="18" charset="0"/>
                <a:cs typeface="Times New Roman" panose="02020603050405020304" pitchFamily="18" charset="0"/>
              </a:rPr>
              <a:t>¿A quién pertenece usted? _________ </a:t>
            </a:r>
            <a:r>
              <a:rPr lang="es-ES" sz="4600" i="1" dirty="0">
                <a:latin typeface="Times New Roman" panose="02020603050405020304" pitchFamily="18" charset="0"/>
                <a:cs typeface="Times New Roman" panose="02020603050405020304" pitchFamily="18" charset="0"/>
              </a:rPr>
              <a:t>Hebreos 12:2 </a:t>
            </a:r>
            <a:r>
              <a:rPr lang="es-ES" sz="4600" dirty="0">
                <a:latin typeface="Times New Roman" panose="02020603050405020304" pitchFamily="18" charset="0"/>
                <a:cs typeface="Times New Roman" panose="02020603050405020304" pitchFamily="18" charset="0"/>
              </a:rPr>
              <a:t>asegura que Cristo Jesús es: </a:t>
            </a:r>
            <a:r>
              <a:rPr lang="es-ES" sz="4600" i="1" dirty="0">
                <a:solidFill>
                  <a:srgbClr val="FFFF00"/>
                </a:solidFill>
                <a:latin typeface="Times New Roman" panose="02020603050405020304" pitchFamily="18" charset="0"/>
                <a:cs typeface="Times New Roman" panose="02020603050405020304" pitchFamily="18" charset="0"/>
              </a:rPr>
              <a:t>el autor y consumador de la fe, el cual por el gozo puesto delante de él sufrió la cruz, menospreciando el oprobio, y se sentó a la diestra del trono de Dios.</a:t>
            </a:r>
            <a:r>
              <a:rPr lang="es-ES" sz="4600" dirty="0">
                <a:latin typeface="Times New Roman" panose="02020603050405020304" pitchFamily="18" charset="0"/>
                <a:cs typeface="Times New Roman" panose="02020603050405020304" pitchFamily="18" charset="0"/>
              </a:rPr>
              <a:t> Además, Jesucristo es nuestro único mediador entre Dios Padre y nosotros, proveyendo Su perdón completo.</a:t>
            </a:r>
          </a:p>
        </p:txBody>
      </p:sp>
      <p:sp>
        <p:nvSpPr>
          <p:cNvPr id="2" name="CuadroTexto 1">
            <a:extLst>
              <a:ext uri="{FF2B5EF4-FFF2-40B4-BE49-F238E27FC236}">
                <a16:creationId xmlns:a16="http://schemas.microsoft.com/office/drawing/2014/main" id="{CAE04D77-EE03-1EAB-ABBA-79DF91A60CCB}"/>
              </a:ext>
            </a:extLst>
          </p:cNvPr>
          <p:cNvSpPr txBox="1"/>
          <p:nvPr/>
        </p:nvSpPr>
        <p:spPr>
          <a:xfrm>
            <a:off x="7193280" y="537882"/>
            <a:ext cx="2260002" cy="769441"/>
          </a:xfrm>
          <a:prstGeom prst="rect">
            <a:avLst/>
          </a:prstGeom>
          <a:noFill/>
        </p:spPr>
        <p:txBody>
          <a:bodyPr wrap="square" rtlCol="0">
            <a:spAutoFit/>
          </a:bodyPr>
          <a:lstStyle/>
          <a:p>
            <a:r>
              <a:rPr lang="es-ES" sz="4400" i="1" dirty="0">
                <a:solidFill>
                  <a:srgbClr val="FFFF00"/>
                </a:solidFill>
                <a:latin typeface="Times New Roman" panose="02020603050405020304" pitchFamily="18" charset="0"/>
                <a:cs typeface="Times New Roman" panose="02020603050405020304" pitchFamily="18" charset="0"/>
              </a:rPr>
              <a:t>???????</a:t>
            </a:r>
            <a:endParaRPr lang="es-PA" sz="4400"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64139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01170" y="1304800"/>
            <a:ext cx="11389659" cy="4248399"/>
          </a:xfrm>
        </p:spPr>
        <p:txBody>
          <a:bodyPr>
            <a:normAutofit/>
          </a:bodyPr>
          <a:lstStyle/>
          <a:p>
            <a:pPr marL="0" indent="-736600" algn="just">
              <a:buNone/>
            </a:pPr>
            <a:r>
              <a:rPr lang="es-ES" sz="4600" dirty="0">
                <a:latin typeface="Times New Roman" panose="02020603050405020304" pitchFamily="18" charset="0"/>
                <a:cs typeface="Times New Roman" panose="02020603050405020304" pitchFamily="18" charset="0"/>
              </a:rPr>
              <a:t>Porque Dios nos ha perdonado; la culpabilidad del pecado ha sido quitada, haciendo posible que el hombre fuera reconciliado y esté en armonía con Dios. Todo esto sucedió por medio del Salvador Jesucristo, cuando hizo un pacto con nosotros, muriendo en la cruz. </a:t>
            </a:r>
          </a:p>
        </p:txBody>
      </p:sp>
    </p:spTree>
    <p:extLst>
      <p:ext uri="{BB962C8B-B14F-4D97-AF65-F5344CB8AC3E}">
        <p14:creationId xmlns:p14="http://schemas.microsoft.com/office/powerpoint/2010/main" val="4088098595"/>
      </p:ext>
    </p:extLst>
  </p:cSld>
  <p:clrMapOvr>
    <a:masterClrMapping/>
  </p:clrMapOvr>
  <p:transition spd="slow">
    <p:strips dir="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01170" y="1304800"/>
            <a:ext cx="11389659" cy="4248399"/>
          </a:xfrm>
        </p:spPr>
        <p:txBody>
          <a:bodyPr>
            <a:normAutofit fontScale="92500"/>
          </a:bodyPr>
          <a:lstStyle/>
          <a:p>
            <a:pPr marL="0" indent="-736600" algn="just">
              <a:buNone/>
            </a:pPr>
            <a:r>
              <a:rPr lang="es-ES" sz="4600" dirty="0">
                <a:latin typeface="Times New Roman" panose="02020603050405020304" pitchFamily="18" charset="0"/>
                <a:cs typeface="Times New Roman" panose="02020603050405020304" pitchFamily="18" charset="0"/>
              </a:rPr>
              <a:t>Sin embargo, la única forma de que sea efectivo ese pacto, es cuando el pecador se arrepienta de sus pecados y se entrega a Jesucristo. Con toda claridad la Biblia nos enseña que el verdadero creyente puede tener la seguridad de su salvación y la vida eterna, que viene únicamente por la Palabra de Dios y no los sentimientos nuestros.</a:t>
            </a:r>
          </a:p>
        </p:txBody>
      </p:sp>
    </p:spTree>
    <p:extLst>
      <p:ext uri="{BB962C8B-B14F-4D97-AF65-F5344CB8AC3E}">
        <p14:creationId xmlns:p14="http://schemas.microsoft.com/office/powerpoint/2010/main" val="4293277668"/>
      </p:ext>
    </p:extLst>
  </p:cSld>
  <p:clrMapOvr>
    <a:masterClrMapping/>
  </p:clrMapOvr>
  <p:transition spd="slow">
    <p:strips dir="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968188" y="470646"/>
          <a:ext cx="9518527" cy="6030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lecha: a la derecha con bandas 1">
            <a:extLst>
              <a:ext uri="{FF2B5EF4-FFF2-40B4-BE49-F238E27FC236}">
                <a16:creationId xmlns:a16="http://schemas.microsoft.com/office/drawing/2014/main" id="{34E79AB6-34FB-7E47-30AA-943C0CA9A54A}"/>
              </a:ext>
            </a:extLst>
          </p:cNvPr>
          <p:cNvSpPr/>
          <p:nvPr/>
        </p:nvSpPr>
        <p:spPr>
          <a:xfrm>
            <a:off x="968188" y="850526"/>
            <a:ext cx="9702053" cy="5156948"/>
          </a:xfrm>
          <a:prstGeom prst="stripedRightArrow">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57350" lvl="0" indent="-1193800" defTabSz="763588">
              <a:defRPr/>
            </a:pPr>
            <a:r>
              <a:rPr lang="es-ES" sz="4800" b="1" dirty="0">
                <a:solidFill>
                  <a:srgbClr val="000000"/>
                </a:solidFill>
                <a:latin typeface="TITUS Cyberbit Basic" panose="02020603050405020304" pitchFamily="18" charset="0"/>
              </a:rPr>
              <a:t>1.</a:t>
            </a:r>
            <a:r>
              <a:rPr lang="es-ES" sz="5400" b="1" dirty="0">
                <a:solidFill>
                  <a:srgbClr val="000000"/>
                </a:solidFill>
                <a:latin typeface="TITUS Cyberbit Basic" panose="02020603050405020304" pitchFamily="18" charset="0"/>
              </a:rPr>
              <a:t>	LA SEGURIDAD DEL PERDÓN DE DIOS</a:t>
            </a:r>
            <a:endParaRPr kumimoji="0" lang="es-ES" sz="5400" b="1" i="0" u="none" strike="noStrike" kern="1200" cap="none" spc="0" normalizeH="0" baseline="0" noProof="0" dirty="0">
              <a:ln>
                <a:noFill/>
              </a:ln>
              <a:solidFill>
                <a:prstClr val="black"/>
              </a:solidFill>
              <a:effectLst/>
              <a:uLnTx/>
              <a:uFillTx/>
              <a:latin typeface="Century Gothic" panose="020B0502020202020204"/>
            </a:endParaRPr>
          </a:p>
        </p:txBody>
      </p:sp>
    </p:spTree>
    <p:extLst>
      <p:ext uri="{BB962C8B-B14F-4D97-AF65-F5344CB8AC3E}">
        <p14:creationId xmlns:p14="http://schemas.microsoft.com/office/powerpoint/2010/main" val="2247013459"/>
      </p:ext>
    </p:extLst>
  </p:cSld>
  <p:clrMapOvr>
    <a:masterClrMapping/>
  </p:clrMapOvr>
  <p:transition spd="slow">
    <p:cover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u Radio Elohim: Seguridad del perdón.">
            <a:extLst>
              <a:ext uri="{FF2B5EF4-FFF2-40B4-BE49-F238E27FC236}">
                <a16:creationId xmlns:a16="http://schemas.microsoft.com/office/drawing/2014/main" id="{752D67AA-861B-E54A-43F1-8604096754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7244"/>
            <a:ext cx="12053455" cy="6803419"/>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3364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694113" y="1371085"/>
            <a:ext cx="10498144" cy="4627379"/>
          </a:xfrm>
        </p:spPr>
        <p:txBody>
          <a:bodyPr>
            <a:normAutofit fontScale="85000" lnSpcReduction="10000"/>
          </a:bodyPr>
          <a:lstStyle/>
          <a:p>
            <a:pPr marL="742950" indent="-742950" algn="just">
              <a:buAutoNum type="arabicPeriod"/>
            </a:pPr>
            <a:r>
              <a:rPr lang="es-ES" sz="4000" b="1" dirty="0">
                <a:latin typeface="Times New Roman" panose="02020603050405020304" pitchFamily="18" charset="0"/>
                <a:cs typeface="Times New Roman" panose="02020603050405020304" pitchFamily="18" charset="0"/>
              </a:rPr>
              <a:t>LA SEGURIDAD DEL PERDÓN DE DIOS</a:t>
            </a:r>
          </a:p>
          <a:p>
            <a:pPr marL="0" indent="0" algn="just">
              <a:buNone/>
            </a:pPr>
            <a:endParaRPr lang="es-ES" sz="4000" dirty="0">
              <a:latin typeface="Times New Roman" panose="02020603050405020304" pitchFamily="18" charset="0"/>
              <a:cs typeface="Times New Roman" panose="02020603050405020304" pitchFamily="18" charset="0"/>
            </a:endParaRPr>
          </a:p>
          <a:p>
            <a:pPr marL="742950" indent="-742950" algn="just">
              <a:lnSpc>
                <a:spcPct val="110000"/>
              </a:lnSpc>
              <a:buNone/>
            </a:pPr>
            <a:r>
              <a:rPr lang="es-ES" sz="4000" dirty="0">
                <a:latin typeface="Times New Roman" panose="02020603050405020304" pitchFamily="18" charset="0"/>
                <a:cs typeface="Times New Roman" panose="02020603050405020304" pitchFamily="18" charset="0"/>
              </a:rPr>
              <a:t>	</a:t>
            </a:r>
            <a:r>
              <a:rPr lang="es-ES" sz="4800" dirty="0">
                <a:latin typeface="Times New Roman" panose="02020603050405020304" pitchFamily="18" charset="0"/>
                <a:cs typeface="Times New Roman" panose="02020603050405020304" pitchFamily="18" charset="0"/>
              </a:rPr>
              <a:t>La Biblia nos enseña que la verdadera salvación viene de Dios. Es solamente por la muerte, entierro y resurrección de Jesucristo que tenemos los medios provistos por Dios para nuestra salvación eterna. </a:t>
            </a:r>
          </a:p>
        </p:txBody>
      </p:sp>
    </p:spTree>
    <p:extLst>
      <p:ext uri="{BB962C8B-B14F-4D97-AF65-F5344CB8AC3E}">
        <p14:creationId xmlns:p14="http://schemas.microsoft.com/office/powerpoint/2010/main" val="1848311895"/>
      </p:ext>
    </p:extLst>
  </p:cSld>
  <p:clrMapOvr>
    <a:masterClrMapping/>
  </p:clrMapOvr>
  <p:transition spd="slow">
    <p:strips dir="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564776" y="954741"/>
            <a:ext cx="11066930" cy="5109883"/>
          </a:xfrm>
        </p:spPr>
        <p:txBody>
          <a:bodyPr>
            <a:noAutofit/>
          </a:bodyPr>
          <a:lstStyle/>
          <a:p>
            <a:pPr marL="0" indent="0" algn="just">
              <a:lnSpc>
                <a:spcPct val="100000"/>
              </a:lnSpc>
              <a:spcBef>
                <a:spcPts val="0"/>
              </a:spcBef>
              <a:buNone/>
            </a:pPr>
            <a:r>
              <a:rPr lang="es-ES" sz="4000" dirty="0">
                <a:latin typeface="Times New Roman" panose="02020603050405020304" pitchFamily="18" charset="0"/>
                <a:cs typeface="Times New Roman" panose="02020603050405020304" pitchFamily="18" charset="0"/>
              </a:rPr>
              <a:t>No podemos añadir absolutamente nada a lo que Jesucristo hizo por nosotros en Su perfecto sacrificio cuando derramó su sangre, murió en la cruz por nosotros; sin embargo, sin Su resurrección no habría ninguna salvación. Cosechamos los beneficios de esta provisión cuando nos arrepentimos de nuestros pecados, confiamos en Jesucristo como nuestro Salvador y nos entregamos a </a:t>
            </a:r>
            <a:r>
              <a:rPr lang="es-ES" sz="4000" dirty="0" smtClean="0">
                <a:latin typeface="Times New Roman" panose="02020603050405020304" pitchFamily="18" charset="0"/>
                <a:cs typeface="Times New Roman" panose="02020603050405020304" pitchFamily="18" charset="0"/>
              </a:rPr>
              <a:t>Él </a:t>
            </a:r>
            <a:r>
              <a:rPr lang="es-ES" sz="4000" dirty="0">
                <a:latin typeface="Times New Roman" panose="02020603050405020304" pitchFamily="18" charset="0"/>
                <a:cs typeface="Times New Roman" panose="02020603050405020304" pitchFamily="18" charset="0"/>
              </a:rPr>
              <a:t>de todo corazón.</a:t>
            </a:r>
          </a:p>
        </p:txBody>
      </p:sp>
    </p:spTree>
    <p:extLst>
      <p:ext uri="{BB962C8B-B14F-4D97-AF65-F5344CB8AC3E}">
        <p14:creationId xmlns:p14="http://schemas.microsoft.com/office/powerpoint/2010/main" val="444857254"/>
      </p:ext>
    </p:extLst>
  </p:cSld>
  <p:clrMapOvr>
    <a:masterClrMapping/>
  </p:clrMapOvr>
  <p:transition spd="slow">
    <p:strips dir="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562533" y="616692"/>
            <a:ext cx="10580955" cy="5109883"/>
          </a:xfrm>
        </p:spPr>
        <p:txBody>
          <a:bodyPr>
            <a:noAutofit/>
          </a:bodyPr>
          <a:lstStyle/>
          <a:p>
            <a:pPr marL="0" indent="0" algn="just">
              <a:lnSpc>
                <a:spcPct val="120000"/>
              </a:lnSpc>
              <a:buNone/>
              <a:tabLst>
                <a:tab pos="682625" algn="l"/>
              </a:tabLst>
            </a:pPr>
            <a:r>
              <a:rPr lang="es-ES" sz="3600" b="1" dirty="0">
                <a:latin typeface="Times New Roman" panose="02020603050405020304" pitchFamily="18" charset="0"/>
                <a:cs typeface="Times New Roman" panose="02020603050405020304" pitchFamily="18" charset="0"/>
              </a:rPr>
              <a:t>1.</a:t>
            </a:r>
            <a:r>
              <a:rPr lang="es-ES" sz="4000" b="1" dirty="0">
                <a:latin typeface="Times New Roman" panose="02020603050405020304" pitchFamily="18" charset="0"/>
                <a:cs typeface="Times New Roman" panose="02020603050405020304" pitchFamily="18" charset="0"/>
              </a:rPr>
              <a:t>	La provisión del perdón por medio de Jesucristo</a:t>
            </a:r>
          </a:p>
          <a:p>
            <a:pPr marL="1425575" indent="-742950" algn="just">
              <a:lnSpc>
                <a:spcPct val="120000"/>
              </a:lnSpc>
              <a:buAutoNum type="alphaLcPeriod"/>
            </a:pPr>
            <a:r>
              <a:rPr lang="es-ES" sz="4000" dirty="0">
                <a:latin typeface="Times New Roman" panose="02020603050405020304" pitchFamily="18" charset="0"/>
                <a:cs typeface="Times New Roman" panose="02020603050405020304" pitchFamily="18" charset="0"/>
              </a:rPr>
              <a:t>Jesucristo dio Su vida y derramó Su sangre en la cruz por nosotros. </a:t>
            </a:r>
            <a:r>
              <a:rPr lang="es-ES" sz="4000" b="1" i="1" dirty="0">
                <a:latin typeface="Times New Roman" panose="02020603050405020304" pitchFamily="18" charset="0"/>
                <a:cs typeface="Times New Roman" panose="02020603050405020304" pitchFamily="18" charset="0"/>
              </a:rPr>
              <a:t>Efesios 1:5-7 </a:t>
            </a:r>
            <a:r>
              <a:rPr lang="es-ES" sz="4000" dirty="0">
                <a:latin typeface="Times New Roman" panose="02020603050405020304" pitchFamily="18" charset="0"/>
                <a:cs typeface="Times New Roman" panose="02020603050405020304" pitchFamily="18" charset="0"/>
              </a:rPr>
              <a:t>declara: </a:t>
            </a:r>
            <a:r>
              <a:rPr lang="es-ES" sz="4000" i="1" dirty="0">
                <a:solidFill>
                  <a:srgbClr val="FFFF00"/>
                </a:solidFill>
                <a:latin typeface="Times New Roman" panose="02020603050405020304" pitchFamily="18" charset="0"/>
                <a:cs typeface="Times New Roman" panose="02020603050405020304" pitchFamily="18" charset="0"/>
              </a:rPr>
              <a:t>En ______ habiéndonos predestinado para ser ____________ hijos Suyos por medio de Jesucristo, </a:t>
            </a:r>
          </a:p>
        </p:txBody>
      </p:sp>
      <p:sp>
        <p:nvSpPr>
          <p:cNvPr id="2" name="CuadroTexto 1">
            <a:extLst>
              <a:ext uri="{FF2B5EF4-FFF2-40B4-BE49-F238E27FC236}">
                <a16:creationId xmlns:a16="http://schemas.microsoft.com/office/drawing/2014/main" id="{2895D531-5437-F6EB-ED8F-078394DE6B20}"/>
              </a:ext>
            </a:extLst>
          </p:cNvPr>
          <p:cNvSpPr txBox="1"/>
          <p:nvPr/>
        </p:nvSpPr>
        <p:spPr>
          <a:xfrm>
            <a:off x="6185238" y="3741218"/>
            <a:ext cx="1298762" cy="707886"/>
          </a:xfrm>
          <a:prstGeom prst="rect">
            <a:avLst/>
          </a:prstGeom>
          <a:noFill/>
        </p:spPr>
        <p:txBody>
          <a:bodyPr wrap="square" rtlCol="0">
            <a:spAutoFit/>
          </a:bodyPr>
          <a:lstStyle/>
          <a:p>
            <a:r>
              <a:rPr lang="es-PA" sz="4000" i="1" dirty="0">
                <a:latin typeface="Times New Roman" panose="02020603050405020304" pitchFamily="18" charset="0"/>
                <a:cs typeface="Times New Roman" panose="02020603050405020304" pitchFamily="18" charset="0"/>
              </a:rPr>
              <a:t>amor</a:t>
            </a:r>
          </a:p>
        </p:txBody>
      </p:sp>
      <p:sp>
        <p:nvSpPr>
          <p:cNvPr id="5" name="CuadroTexto 4">
            <a:extLst>
              <a:ext uri="{FF2B5EF4-FFF2-40B4-BE49-F238E27FC236}">
                <a16:creationId xmlns:a16="http://schemas.microsoft.com/office/drawing/2014/main" id="{B1BD85F5-1C2F-261E-C23D-4C785865EA95}"/>
              </a:ext>
            </a:extLst>
          </p:cNvPr>
          <p:cNvSpPr txBox="1"/>
          <p:nvPr/>
        </p:nvSpPr>
        <p:spPr>
          <a:xfrm>
            <a:off x="7179327" y="4449104"/>
            <a:ext cx="2597523"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adoptados</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3940292"/>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2023871" y="874058"/>
            <a:ext cx="9009889" cy="5109883"/>
          </a:xfrm>
        </p:spPr>
        <p:txBody>
          <a:bodyPr>
            <a:noAutofit/>
          </a:bodyPr>
          <a:lstStyle/>
          <a:p>
            <a:pPr marL="0" indent="0" algn="just">
              <a:lnSpc>
                <a:spcPct val="120000"/>
              </a:lnSpc>
              <a:buNone/>
            </a:pPr>
            <a:r>
              <a:rPr lang="es-ES" sz="4000" i="1" dirty="0">
                <a:solidFill>
                  <a:srgbClr val="FFFF00"/>
                </a:solidFill>
                <a:latin typeface="Times New Roman" panose="02020603050405020304" pitchFamily="18" charset="0"/>
                <a:cs typeface="Times New Roman" panose="02020603050405020304" pitchFamily="18" charset="0"/>
              </a:rPr>
              <a:t>según el puro afecto de Su voluntad, para alabanza de la gloria de Su gracia, con la cual nos hizo aceptos en el Amado, en quien tenemos redención por Su ________, el perdón de pecados según las riquezas de Su gracia.</a:t>
            </a:r>
          </a:p>
        </p:txBody>
      </p:sp>
      <p:sp>
        <p:nvSpPr>
          <p:cNvPr id="6" name="CuadroTexto 5">
            <a:extLst>
              <a:ext uri="{FF2B5EF4-FFF2-40B4-BE49-F238E27FC236}">
                <a16:creationId xmlns:a16="http://schemas.microsoft.com/office/drawing/2014/main" id="{F5C4D10E-24F2-F28A-B685-EC08D312354B}"/>
              </a:ext>
            </a:extLst>
          </p:cNvPr>
          <p:cNvSpPr txBox="1"/>
          <p:nvPr/>
        </p:nvSpPr>
        <p:spPr>
          <a:xfrm>
            <a:off x="8973312" y="3026288"/>
            <a:ext cx="1901771" cy="830997"/>
          </a:xfrm>
          <a:prstGeom prst="rect">
            <a:avLst/>
          </a:prstGeom>
          <a:noFill/>
        </p:spPr>
        <p:txBody>
          <a:bodyPr wrap="square" rtlCol="0">
            <a:spAutoFit/>
          </a:bodyPr>
          <a:lstStyle/>
          <a:p>
            <a:r>
              <a:rPr lang="es-ES" sz="4800" i="1" dirty="0">
                <a:latin typeface="Times New Roman" panose="02020603050405020304" pitchFamily="18" charset="0"/>
                <a:cs typeface="Times New Roman" panose="02020603050405020304" pitchFamily="18" charset="0"/>
              </a:rPr>
              <a:t>sangre</a:t>
            </a:r>
            <a:endParaRPr lang="es-PA" sz="48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9993669"/>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670561" y="1156446"/>
            <a:ext cx="10643616" cy="5024898"/>
          </a:xfrm>
        </p:spPr>
        <p:txBody>
          <a:bodyPr>
            <a:noAutofit/>
          </a:bodyPr>
          <a:lstStyle/>
          <a:p>
            <a:pPr marL="1255713" indent="-682625" algn="just">
              <a:lnSpc>
                <a:spcPct val="100000"/>
              </a:lnSpc>
              <a:spcBef>
                <a:spcPts val="0"/>
              </a:spcBef>
              <a:buNone/>
            </a:pPr>
            <a:r>
              <a:rPr lang="es-ES" sz="4000" dirty="0">
                <a:latin typeface="Times New Roman" panose="02020603050405020304" pitchFamily="18" charset="0"/>
                <a:cs typeface="Times New Roman" panose="02020603050405020304" pitchFamily="18" charset="0"/>
              </a:rPr>
              <a:t>b.	Dios dio Sus condiciones específicas en Su Palabra que nos permite recibir Su perdón. La Palabra de Dios nos dice que si confesamos nuestros pecados con verdadero arrepentimiento, habrá perdón inmediato de Dios y el compañerismo será restablecido con Él. No debemos procurar defender nuestras acciones pecadoras. </a:t>
            </a:r>
            <a:endParaRPr lang="es-ES" sz="4000"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9849326"/>
      </p:ext>
    </p:extLst>
  </p:cSld>
  <p:clrMapOvr>
    <a:masterClrMapping/>
  </p:clrMapOvr>
  <p:transition spd="slow">
    <p:strips dir="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68406" y="685799"/>
            <a:ext cx="11066930" cy="5188528"/>
          </a:xfrm>
        </p:spPr>
        <p:txBody>
          <a:bodyPr>
            <a:noAutofit/>
          </a:bodyPr>
          <a:lstStyle/>
          <a:p>
            <a:pPr marL="0" indent="0" algn="just">
              <a:lnSpc>
                <a:spcPct val="100000"/>
              </a:lnSpc>
              <a:spcBef>
                <a:spcPts val="0"/>
              </a:spcBef>
              <a:buNone/>
            </a:pPr>
            <a:r>
              <a:rPr lang="es-ES" sz="4000" dirty="0">
                <a:latin typeface="Times New Roman" panose="02020603050405020304" pitchFamily="18" charset="0"/>
                <a:cs typeface="Times New Roman" panose="02020603050405020304" pitchFamily="18" charset="0"/>
              </a:rPr>
              <a:t>El Rey David intentó esconder su pecado, pero después el Profeta Natán lo confrontó con la Palabra de Dios. Su conciencia le declaró culpable de su terrible pecado, pero lo confesó humildemente a Dios. </a:t>
            </a:r>
            <a:r>
              <a:rPr lang="es-ES" sz="4000" i="1" dirty="0">
                <a:latin typeface="Times New Roman" panose="02020603050405020304" pitchFamily="18" charset="0"/>
                <a:cs typeface="Times New Roman" panose="02020603050405020304" pitchFamily="18" charset="0"/>
              </a:rPr>
              <a:t>Salmo 32:5 </a:t>
            </a:r>
            <a:r>
              <a:rPr lang="es-ES" sz="4000" dirty="0">
                <a:latin typeface="Times New Roman" panose="02020603050405020304" pitchFamily="18" charset="0"/>
                <a:cs typeface="Times New Roman" panose="02020603050405020304" pitchFamily="18" charset="0"/>
              </a:rPr>
              <a:t>muestra su verdadera actitud: </a:t>
            </a:r>
            <a:endParaRPr lang="es-ES" sz="4000" dirty="0" smtClean="0">
              <a:latin typeface="Times New Roman" panose="02020603050405020304" pitchFamily="18" charset="0"/>
              <a:cs typeface="Times New Roman" panose="02020603050405020304" pitchFamily="18" charset="0"/>
            </a:endParaRPr>
          </a:p>
          <a:p>
            <a:pPr marL="0" indent="0" algn="just">
              <a:lnSpc>
                <a:spcPct val="100000"/>
              </a:lnSpc>
              <a:spcBef>
                <a:spcPts val="0"/>
              </a:spcBef>
              <a:buNone/>
            </a:pPr>
            <a:r>
              <a:rPr lang="es-ES" sz="4000" i="1" dirty="0" smtClean="0">
                <a:solidFill>
                  <a:srgbClr val="FFFF00"/>
                </a:solidFill>
                <a:latin typeface="Times New Roman" panose="02020603050405020304" pitchFamily="18" charset="0"/>
                <a:cs typeface="Times New Roman" panose="02020603050405020304" pitchFamily="18" charset="0"/>
              </a:rPr>
              <a:t>Mi </a:t>
            </a:r>
            <a:r>
              <a:rPr lang="es-ES" sz="4000" i="1" dirty="0">
                <a:solidFill>
                  <a:srgbClr val="FFFF00"/>
                </a:solidFill>
                <a:latin typeface="Times New Roman" panose="02020603050405020304" pitchFamily="18" charset="0"/>
                <a:cs typeface="Times New Roman" panose="02020603050405020304" pitchFamily="18" charset="0"/>
              </a:rPr>
              <a:t>pecado te declaré,  y no encubrí mi iniquidad.  </a:t>
            </a:r>
            <a:endParaRPr lang="es-ES" sz="4000" i="1" dirty="0" smtClean="0">
              <a:solidFill>
                <a:srgbClr val="FFFF00"/>
              </a:solidFill>
              <a:latin typeface="Times New Roman" panose="02020603050405020304" pitchFamily="18" charset="0"/>
              <a:cs typeface="Times New Roman" panose="02020603050405020304" pitchFamily="18" charset="0"/>
            </a:endParaRPr>
          </a:p>
          <a:p>
            <a:pPr marL="0" indent="0" algn="just">
              <a:lnSpc>
                <a:spcPct val="100000"/>
              </a:lnSpc>
              <a:spcBef>
                <a:spcPts val="0"/>
              </a:spcBef>
              <a:buNone/>
            </a:pPr>
            <a:r>
              <a:rPr lang="es-ES" sz="4000" i="1" dirty="0" smtClean="0">
                <a:solidFill>
                  <a:srgbClr val="FFFF00"/>
                </a:solidFill>
                <a:latin typeface="Times New Roman" panose="02020603050405020304" pitchFamily="18" charset="0"/>
                <a:cs typeface="Times New Roman" panose="02020603050405020304" pitchFamily="18" charset="0"/>
              </a:rPr>
              <a:t>Dije</a:t>
            </a:r>
            <a:r>
              <a:rPr lang="es-ES" sz="4000" i="1" dirty="0">
                <a:solidFill>
                  <a:srgbClr val="FFFF00"/>
                </a:solidFill>
                <a:latin typeface="Times New Roman" panose="02020603050405020304" pitchFamily="18" charset="0"/>
                <a:cs typeface="Times New Roman" panose="02020603050405020304" pitchFamily="18" charset="0"/>
              </a:rPr>
              <a:t>:  Confesaré mis transgresiones a Jehová; </a:t>
            </a:r>
          </a:p>
          <a:p>
            <a:pPr marL="0" indent="0" algn="just">
              <a:lnSpc>
                <a:spcPct val="100000"/>
              </a:lnSpc>
              <a:spcBef>
                <a:spcPts val="0"/>
              </a:spcBef>
              <a:buNone/>
            </a:pPr>
            <a:r>
              <a:rPr lang="es-ES" sz="4000" i="1" dirty="0">
                <a:solidFill>
                  <a:srgbClr val="FFFF00"/>
                </a:solidFill>
                <a:latin typeface="Times New Roman" panose="02020603050405020304" pitchFamily="18" charset="0"/>
                <a:cs typeface="Times New Roman" panose="02020603050405020304" pitchFamily="18" charset="0"/>
              </a:rPr>
              <a:t> Y tú perdonaste la maldad de mi pecado.</a:t>
            </a:r>
          </a:p>
        </p:txBody>
      </p:sp>
    </p:spTree>
    <p:extLst>
      <p:ext uri="{BB962C8B-B14F-4D97-AF65-F5344CB8AC3E}">
        <p14:creationId xmlns:p14="http://schemas.microsoft.com/office/powerpoint/2010/main" val="4022616065"/>
      </p:ext>
    </p:extLst>
  </p:cSld>
  <p:clrMapOvr>
    <a:masterClrMapping/>
  </p:clrMapOvr>
  <p:transition spd="slow">
    <p:strips dir="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282388" y="621612"/>
            <a:ext cx="11497235" cy="4545107"/>
          </a:xfrm>
        </p:spPr>
        <p:txBody>
          <a:bodyPr>
            <a:noAutofit/>
          </a:bodyPr>
          <a:lstStyle/>
          <a:p>
            <a:pPr marL="0" indent="0" algn="just">
              <a:lnSpc>
                <a:spcPct val="120000"/>
              </a:lnSpc>
              <a:buNone/>
            </a:pPr>
            <a:r>
              <a:rPr lang="es-ES" sz="4000" dirty="0">
                <a:latin typeface="Times New Roman" panose="02020603050405020304" pitchFamily="18" charset="0"/>
                <a:cs typeface="Times New Roman" panose="02020603050405020304" pitchFamily="18" charset="0"/>
              </a:rPr>
              <a:t>Es muy importante que mantengamos nuestra vida transparente y no tratar de esconder nuestros pecados. </a:t>
            </a:r>
            <a:r>
              <a:rPr lang="es-ES" sz="4000" i="1" dirty="0">
                <a:latin typeface="Times New Roman" panose="02020603050405020304" pitchFamily="18" charset="0"/>
                <a:cs typeface="Times New Roman" panose="02020603050405020304" pitchFamily="18" charset="0"/>
              </a:rPr>
              <a:t>Proverbios 28:13 </a:t>
            </a:r>
            <a:r>
              <a:rPr lang="es-ES" sz="4000" dirty="0">
                <a:latin typeface="Times New Roman" panose="02020603050405020304" pitchFamily="18" charset="0"/>
                <a:cs typeface="Times New Roman" panose="02020603050405020304" pitchFamily="18" charset="0"/>
              </a:rPr>
              <a:t>declara: </a:t>
            </a:r>
            <a:r>
              <a:rPr lang="es-ES" sz="4000" i="1" dirty="0">
                <a:solidFill>
                  <a:srgbClr val="FFFF00"/>
                </a:solidFill>
                <a:latin typeface="Times New Roman" panose="02020603050405020304" pitchFamily="18" charset="0"/>
                <a:cs typeface="Times New Roman" panose="02020603050405020304" pitchFamily="18" charset="0"/>
              </a:rPr>
              <a:t>El que__________ sus pecados no prosperará; mas el que los ___________y se ________ alcanzará misericordia.</a:t>
            </a:r>
            <a:r>
              <a:rPr lang="es-ES" sz="4000" dirty="0">
                <a:latin typeface="Times New Roman" panose="02020603050405020304" pitchFamily="18" charset="0"/>
                <a:cs typeface="Times New Roman" panose="02020603050405020304" pitchFamily="18" charset="0"/>
              </a:rPr>
              <a:t> </a:t>
            </a:r>
            <a:endParaRPr lang="es-ES" sz="4000" i="1" dirty="0">
              <a:solidFill>
                <a:srgbClr val="FFFF00"/>
              </a:solidFill>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750C7506-CF9B-F388-01C9-57A654902E1C}"/>
              </a:ext>
            </a:extLst>
          </p:cNvPr>
          <p:cNvSpPr txBox="1"/>
          <p:nvPr/>
        </p:nvSpPr>
        <p:spPr>
          <a:xfrm>
            <a:off x="8315929" y="2149703"/>
            <a:ext cx="2291111"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encubre</a:t>
            </a:r>
            <a:endParaRPr lang="es-PA" sz="4000"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B44BD0D1-9A00-4506-1793-3AC5C9300C34}"/>
              </a:ext>
            </a:extLst>
          </p:cNvPr>
          <p:cNvSpPr txBox="1"/>
          <p:nvPr/>
        </p:nvSpPr>
        <p:spPr>
          <a:xfrm>
            <a:off x="8783663" y="2894165"/>
            <a:ext cx="1956547"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confiesa</a:t>
            </a:r>
            <a:endParaRPr lang="es-PA" sz="4000" i="1"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914D512D-2CFC-F0E3-DB29-EBDD138BDD27}"/>
              </a:ext>
            </a:extLst>
          </p:cNvPr>
          <p:cNvSpPr txBox="1"/>
          <p:nvPr/>
        </p:nvSpPr>
        <p:spPr>
          <a:xfrm>
            <a:off x="1016575" y="3602051"/>
            <a:ext cx="1956547"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aparta</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0352098"/>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282388" y="389964"/>
            <a:ext cx="11497235" cy="4545107"/>
          </a:xfrm>
        </p:spPr>
        <p:txBody>
          <a:bodyPr>
            <a:noAutofit/>
          </a:bodyPr>
          <a:lstStyle/>
          <a:p>
            <a:pPr marL="0" indent="0" algn="just">
              <a:lnSpc>
                <a:spcPct val="120000"/>
              </a:lnSpc>
              <a:buNone/>
            </a:pPr>
            <a:r>
              <a:rPr lang="es-ES" sz="4000" dirty="0">
                <a:latin typeface="Times New Roman" panose="02020603050405020304" pitchFamily="18" charset="0"/>
                <a:cs typeface="Times New Roman" panose="02020603050405020304" pitchFamily="18" charset="0"/>
              </a:rPr>
              <a:t>Cristo es nuestro Abogado frente a Dios para defendernos. En </a:t>
            </a:r>
            <a:r>
              <a:rPr lang="es-ES" sz="4000" i="1" dirty="0">
                <a:latin typeface="Times New Roman" panose="02020603050405020304" pitchFamily="18" charset="0"/>
                <a:cs typeface="Times New Roman" panose="02020603050405020304" pitchFamily="18" charset="0"/>
              </a:rPr>
              <a:t>1ª de Juan 2:1 </a:t>
            </a:r>
            <a:r>
              <a:rPr lang="es-ES" sz="4000" dirty="0">
                <a:latin typeface="Times New Roman" panose="02020603050405020304" pitchFamily="18" charset="0"/>
                <a:cs typeface="Times New Roman" panose="02020603050405020304" pitchFamily="18" charset="0"/>
              </a:rPr>
              <a:t>esta verdad está enseñada: </a:t>
            </a:r>
            <a:r>
              <a:rPr lang="es-ES" sz="4000" i="1" dirty="0">
                <a:solidFill>
                  <a:srgbClr val="FFFF00"/>
                </a:solidFill>
                <a:latin typeface="Times New Roman" panose="02020603050405020304" pitchFamily="18" charset="0"/>
                <a:cs typeface="Times New Roman" panose="02020603050405020304" pitchFamily="18" charset="0"/>
              </a:rPr>
              <a:t>Hijitos míos, estas cosas os escribo para que no __________ ; y si alguno hubiere__________, abogado tenemos para con el Padre, a Jesucristo el___________ . </a:t>
            </a:r>
          </a:p>
        </p:txBody>
      </p:sp>
      <p:sp>
        <p:nvSpPr>
          <p:cNvPr id="7" name="CuadroTexto 6">
            <a:extLst>
              <a:ext uri="{FF2B5EF4-FFF2-40B4-BE49-F238E27FC236}">
                <a16:creationId xmlns:a16="http://schemas.microsoft.com/office/drawing/2014/main" id="{E7705C57-498C-A3A9-BA7B-7BF3C71D3F5E}"/>
              </a:ext>
            </a:extLst>
          </p:cNvPr>
          <p:cNvSpPr txBox="1"/>
          <p:nvPr/>
        </p:nvSpPr>
        <p:spPr>
          <a:xfrm>
            <a:off x="1331258" y="2644462"/>
            <a:ext cx="1892673"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pequéis </a:t>
            </a:r>
            <a:endParaRPr lang="es-PA" sz="4000" i="1" dirty="0">
              <a:latin typeface="Times New Roman" panose="02020603050405020304" pitchFamily="18" charset="0"/>
              <a:cs typeface="Times New Roman" panose="02020603050405020304" pitchFamily="18" charset="0"/>
            </a:endParaRPr>
          </a:p>
        </p:txBody>
      </p:sp>
      <p:sp>
        <p:nvSpPr>
          <p:cNvPr id="8" name="CuadroTexto 7">
            <a:extLst>
              <a:ext uri="{FF2B5EF4-FFF2-40B4-BE49-F238E27FC236}">
                <a16:creationId xmlns:a16="http://schemas.microsoft.com/office/drawing/2014/main" id="{7CEE9E43-7593-9E17-81A8-2EE36CC54E6A}"/>
              </a:ext>
            </a:extLst>
          </p:cNvPr>
          <p:cNvSpPr txBox="1"/>
          <p:nvPr/>
        </p:nvSpPr>
        <p:spPr>
          <a:xfrm>
            <a:off x="9369238" y="2654097"/>
            <a:ext cx="1956547"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pecado</a:t>
            </a:r>
            <a:endParaRPr lang="es-PA" sz="4000" i="1" dirty="0">
              <a:latin typeface="Times New Roman" panose="02020603050405020304" pitchFamily="18" charset="0"/>
              <a:cs typeface="Times New Roman" panose="02020603050405020304" pitchFamily="18" charset="0"/>
            </a:endParaRPr>
          </a:p>
        </p:txBody>
      </p:sp>
      <p:sp>
        <p:nvSpPr>
          <p:cNvPr id="9" name="CuadroTexto 8">
            <a:extLst>
              <a:ext uri="{FF2B5EF4-FFF2-40B4-BE49-F238E27FC236}">
                <a16:creationId xmlns:a16="http://schemas.microsoft.com/office/drawing/2014/main" id="{55A860FC-577E-A699-C2DF-E9F6C1213E6A}"/>
              </a:ext>
            </a:extLst>
          </p:cNvPr>
          <p:cNvSpPr txBox="1"/>
          <p:nvPr/>
        </p:nvSpPr>
        <p:spPr>
          <a:xfrm>
            <a:off x="1331258" y="4152338"/>
            <a:ext cx="1485900"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Justo</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393376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347382" y="1156446"/>
            <a:ext cx="11497235" cy="4545107"/>
          </a:xfrm>
        </p:spPr>
        <p:txBody>
          <a:bodyPr>
            <a:noAutofit/>
          </a:bodyPr>
          <a:lstStyle/>
          <a:p>
            <a:pPr marL="0" indent="0" algn="just">
              <a:lnSpc>
                <a:spcPct val="120000"/>
              </a:lnSpc>
              <a:buNone/>
            </a:pPr>
            <a:r>
              <a:rPr lang="es-ES" sz="4000" dirty="0">
                <a:latin typeface="Times New Roman" panose="02020603050405020304" pitchFamily="18" charset="0"/>
                <a:cs typeface="Times New Roman" panose="02020603050405020304" pitchFamily="18" charset="0"/>
              </a:rPr>
              <a:t>El fiel y justo Abogado, Jesucristo, conoce nuestros problemas y sabe presentar nuestro caso delante de Dios Padre. Él intercede por nosotros ante Dios y recibimos Su perdón. Inmediatamente nuestra comunión está restablecida con Dios. Dios siempre quiere tener íntima comunión con Sus hijos.</a:t>
            </a:r>
            <a:endParaRPr lang="es-ES" sz="4000"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1960328"/>
      </p:ext>
    </p:extLst>
  </p:cSld>
  <p:clrMapOvr>
    <a:masterClrMapping/>
  </p:clrMapOvr>
  <p:transition spd="slow">
    <p:strips dir="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347382" y="491803"/>
            <a:ext cx="11497235" cy="5524770"/>
          </a:xfrm>
        </p:spPr>
        <p:txBody>
          <a:bodyPr>
            <a:noAutofit/>
          </a:bodyPr>
          <a:lstStyle/>
          <a:p>
            <a:pPr marL="0" indent="0" algn="just">
              <a:lnSpc>
                <a:spcPct val="100000"/>
              </a:lnSpc>
              <a:spcBef>
                <a:spcPts val="0"/>
              </a:spcBef>
              <a:buNone/>
              <a:tabLst>
                <a:tab pos="682625" algn="l"/>
              </a:tabLst>
            </a:pPr>
            <a:r>
              <a:rPr lang="es-ES" sz="4000" b="1" dirty="0">
                <a:latin typeface="Times New Roman" panose="02020603050405020304" pitchFamily="18" charset="0"/>
                <a:cs typeface="Times New Roman" panose="02020603050405020304" pitchFamily="18" charset="0"/>
              </a:rPr>
              <a:t>2.	La promesa del perdón de Dios</a:t>
            </a:r>
          </a:p>
          <a:p>
            <a:pPr marL="1377950" indent="-635000" algn="just">
              <a:lnSpc>
                <a:spcPct val="100000"/>
              </a:lnSpc>
              <a:spcBef>
                <a:spcPts val="0"/>
              </a:spcBef>
              <a:buNone/>
            </a:pPr>
            <a:r>
              <a:rPr lang="es-ES" sz="4000" dirty="0">
                <a:latin typeface="Times New Roman" panose="02020603050405020304" pitchFamily="18" charset="0"/>
                <a:cs typeface="Times New Roman" panose="02020603050405020304" pitchFamily="18" charset="0"/>
              </a:rPr>
              <a:t>a.	Dios promete que tendrá misericordia de nosotros si somos sinceros al pedir perdón por los pecados. </a:t>
            </a:r>
            <a:r>
              <a:rPr lang="es-ES" sz="4000" i="1" dirty="0">
                <a:latin typeface="Times New Roman" panose="02020603050405020304" pitchFamily="18" charset="0"/>
                <a:cs typeface="Times New Roman" panose="02020603050405020304" pitchFamily="18" charset="0"/>
              </a:rPr>
              <a:t>Isaías 55:7 </a:t>
            </a:r>
            <a:r>
              <a:rPr lang="es-ES" sz="4000" dirty="0">
                <a:latin typeface="Times New Roman" panose="02020603050405020304" pitchFamily="18" charset="0"/>
                <a:cs typeface="Times New Roman" panose="02020603050405020304" pitchFamily="18" charset="0"/>
              </a:rPr>
              <a:t>da el mandato: </a:t>
            </a:r>
            <a:r>
              <a:rPr lang="es-ES" sz="4000" i="1" dirty="0">
                <a:solidFill>
                  <a:srgbClr val="FFFF00"/>
                </a:solidFill>
                <a:latin typeface="Times New Roman" panose="02020603050405020304" pitchFamily="18" charset="0"/>
                <a:cs typeface="Times New Roman" panose="02020603050405020304" pitchFamily="18" charset="0"/>
              </a:rPr>
              <a:t>Deje el _________su camino, y el hombre inicuo sus pensamientos, y vuélvase a Jehová, el cual tendrá de él____________, y al Dios nuestro, el cual será amplio en_____________</a:t>
            </a:r>
            <a:r>
              <a:rPr lang="es-ES" sz="4000" dirty="0">
                <a:solidFill>
                  <a:srgbClr val="FFFF00"/>
                </a:solidFill>
                <a:latin typeface="Times New Roman" panose="02020603050405020304" pitchFamily="18" charset="0"/>
                <a:cs typeface="Times New Roman" panose="02020603050405020304" pitchFamily="18" charset="0"/>
              </a:rPr>
              <a:t>	.</a:t>
            </a:r>
          </a:p>
        </p:txBody>
      </p:sp>
      <p:sp>
        <p:nvSpPr>
          <p:cNvPr id="2" name="CuadroTexto 1">
            <a:extLst>
              <a:ext uri="{FF2B5EF4-FFF2-40B4-BE49-F238E27FC236}">
                <a16:creationId xmlns:a16="http://schemas.microsoft.com/office/drawing/2014/main" id="{495E006B-778F-47D8-620C-47735F3F0A94}"/>
              </a:ext>
            </a:extLst>
          </p:cNvPr>
          <p:cNvSpPr txBox="1"/>
          <p:nvPr/>
        </p:nvSpPr>
        <p:spPr>
          <a:xfrm>
            <a:off x="2329701" y="2931022"/>
            <a:ext cx="1848971" cy="707886"/>
          </a:xfrm>
          <a:prstGeom prst="rect">
            <a:avLst/>
          </a:prstGeom>
          <a:noFill/>
        </p:spPr>
        <p:txBody>
          <a:bodyPr wrap="square" rtlCol="0">
            <a:spAutoFit/>
          </a:bodyPr>
          <a:lstStyle/>
          <a:p>
            <a:r>
              <a:rPr lang="es-PA" sz="4000" i="1" dirty="0">
                <a:latin typeface="Times New Roman" panose="02020603050405020304" pitchFamily="18" charset="0"/>
                <a:cs typeface="Times New Roman" panose="02020603050405020304" pitchFamily="18" charset="0"/>
              </a:rPr>
              <a:t>impío </a:t>
            </a:r>
          </a:p>
        </p:txBody>
      </p:sp>
      <p:sp>
        <p:nvSpPr>
          <p:cNvPr id="3" name="CuadroTexto 2">
            <a:extLst>
              <a:ext uri="{FF2B5EF4-FFF2-40B4-BE49-F238E27FC236}">
                <a16:creationId xmlns:a16="http://schemas.microsoft.com/office/drawing/2014/main" id="{CA7EC3BB-D5C1-7FDA-7158-92E67F3F0B7C}"/>
              </a:ext>
            </a:extLst>
          </p:cNvPr>
          <p:cNvSpPr txBox="1"/>
          <p:nvPr/>
        </p:nvSpPr>
        <p:spPr>
          <a:xfrm>
            <a:off x="4491856" y="4131719"/>
            <a:ext cx="2835536"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misericordia</a:t>
            </a:r>
            <a:endParaRPr lang="es-PA" sz="4000"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A8F2BCA3-F739-DC37-C4EA-4ACE0EBF9D01}"/>
              </a:ext>
            </a:extLst>
          </p:cNvPr>
          <p:cNvSpPr txBox="1"/>
          <p:nvPr/>
        </p:nvSpPr>
        <p:spPr>
          <a:xfrm>
            <a:off x="6140015" y="4760318"/>
            <a:ext cx="2279277"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perdonar</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9252977"/>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347382" y="1156446"/>
            <a:ext cx="11497235" cy="4545107"/>
          </a:xfrm>
        </p:spPr>
        <p:txBody>
          <a:bodyPr>
            <a:noAutofit/>
          </a:bodyPr>
          <a:lstStyle/>
          <a:p>
            <a:pPr marL="0" indent="0" algn="just">
              <a:lnSpc>
                <a:spcPct val="100000"/>
              </a:lnSpc>
              <a:spcBef>
                <a:spcPts val="0"/>
              </a:spcBef>
              <a:buNone/>
            </a:pPr>
            <a:r>
              <a:rPr lang="es-ES" sz="4000" dirty="0">
                <a:latin typeface="Times New Roman" panose="02020603050405020304" pitchFamily="18" charset="0"/>
                <a:cs typeface="Times New Roman" panose="02020603050405020304" pitchFamily="18" charset="0"/>
              </a:rPr>
              <a:t>Si en verdad nos arrepentimos y confesamos nuestros pecados a Cristo, nos asegura en </a:t>
            </a:r>
            <a:r>
              <a:rPr lang="es-ES" sz="4000" i="1" dirty="0">
                <a:latin typeface="Times New Roman" panose="02020603050405020304" pitchFamily="18" charset="0"/>
                <a:cs typeface="Times New Roman" panose="02020603050405020304" pitchFamily="18" charset="0"/>
              </a:rPr>
              <a:t>1ª de Juan 1:9 </a:t>
            </a:r>
            <a:r>
              <a:rPr lang="es-ES" sz="4000" dirty="0">
                <a:latin typeface="Times New Roman" panose="02020603050405020304" pitchFamily="18" charset="0"/>
                <a:cs typeface="Times New Roman" panose="02020603050405020304" pitchFamily="18" charset="0"/>
              </a:rPr>
              <a:t>que </a:t>
            </a:r>
            <a:r>
              <a:rPr lang="es-ES" sz="4000" i="1" dirty="0">
                <a:solidFill>
                  <a:srgbClr val="FFFF00"/>
                </a:solidFill>
                <a:latin typeface="Times New Roman" panose="02020603050405020304" pitchFamily="18" charset="0"/>
                <a:cs typeface="Times New Roman" panose="02020603050405020304" pitchFamily="18" charset="0"/>
              </a:rPr>
              <a:t>Él es______ y ______ para perdonar nuestros pecados. </a:t>
            </a:r>
            <a:r>
              <a:rPr lang="es-ES" sz="4000" dirty="0">
                <a:latin typeface="Times New Roman" panose="02020603050405020304" pitchFamily="18" charset="0"/>
                <a:cs typeface="Times New Roman" panose="02020603050405020304" pitchFamily="18" charset="0"/>
              </a:rPr>
              <a:t>La palabra </a:t>
            </a:r>
            <a:r>
              <a:rPr lang="es-ES" sz="4000" dirty="0">
                <a:solidFill>
                  <a:srgbClr val="FFFF00"/>
                </a:solidFill>
                <a:latin typeface="Times New Roman" panose="02020603050405020304" pitchFamily="18" charset="0"/>
                <a:cs typeface="Times New Roman" panose="02020603050405020304" pitchFamily="18" charset="0"/>
              </a:rPr>
              <a:t>“confesar” </a:t>
            </a:r>
            <a:r>
              <a:rPr lang="es-ES" sz="4000" dirty="0">
                <a:latin typeface="Times New Roman" panose="02020603050405020304" pitchFamily="18" charset="0"/>
                <a:cs typeface="Times New Roman" panose="02020603050405020304" pitchFamily="18" charset="0"/>
              </a:rPr>
              <a:t>significa - </a:t>
            </a:r>
            <a:r>
              <a:rPr lang="es-ES" sz="4000" dirty="0">
                <a:solidFill>
                  <a:srgbClr val="FFFF00"/>
                </a:solidFill>
                <a:latin typeface="Times New Roman" panose="02020603050405020304" pitchFamily="18" charset="0"/>
                <a:cs typeface="Times New Roman" panose="02020603050405020304" pitchFamily="18" charset="0"/>
              </a:rPr>
              <a:t>“decir la misma cosa o ponerse de acuerdo con.” </a:t>
            </a:r>
            <a:r>
              <a:rPr lang="es-ES" sz="4000" dirty="0">
                <a:latin typeface="Times New Roman" panose="02020603050405020304" pitchFamily="18" charset="0"/>
                <a:cs typeface="Times New Roman" panose="02020603050405020304" pitchFamily="18" charset="0"/>
              </a:rPr>
              <a:t>En este caso Dios quiere que reconozcamos el mal que hemos hecho y nos pongamos de acuerdo con Él. </a:t>
            </a:r>
            <a:endParaRPr lang="es-ES" sz="4000" dirty="0">
              <a:solidFill>
                <a:srgbClr val="FFFF00"/>
              </a:solidFill>
              <a:latin typeface="Times New Roman" panose="02020603050405020304" pitchFamily="18" charset="0"/>
              <a:cs typeface="Times New Roman" panose="02020603050405020304" pitchFamily="18" charset="0"/>
            </a:endParaRPr>
          </a:p>
        </p:txBody>
      </p:sp>
      <p:sp>
        <p:nvSpPr>
          <p:cNvPr id="2" name="CuadroTexto 1">
            <a:extLst>
              <a:ext uri="{FF2B5EF4-FFF2-40B4-BE49-F238E27FC236}">
                <a16:creationId xmlns:a16="http://schemas.microsoft.com/office/drawing/2014/main" id="{495E006B-778F-47D8-620C-47735F3F0A94}"/>
              </a:ext>
            </a:extLst>
          </p:cNvPr>
          <p:cNvSpPr txBox="1"/>
          <p:nvPr/>
        </p:nvSpPr>
        <p:spPr>
          <a:xfrm>
            <a:off x="1256984" y="2420115"/>
            <a:ext cx="1169894" cy="707886"/>
          </a:xfrm>
          <a:prstGeom prst="rect">
            <a:avLst/>
          </a:prstGeom>
          <a:noFill/>
        </p:spPr>
        <p:txBody>
          <a:bodyPr wrap="square" rtlCol="0">
            <a:spAutoFit/>
          </a:bodyPr>
          <a:lstStyle/>
          <a:p>
            <a:r>
              <a:rPr lang="es-PA" sz="4000" i="1" dirty="0">
                <a:latin typeface="Times New Roman" panose="02020603050405020304" pitchFamily="18" charset="0"/>
                <a:cs typeface="Times New Roman" panose="02020603050405020304" pitchFamily="18" charset="0"/>
              </a:rPr>
              <a:t>fiel </a:t>
            </a:r>
          </a:p>
        </p:txBody>
      </p:sp>
      <p:sp>
        <p:nvSpPr>
          <p:cNvPr id="6" name="CuadroTexto 5">
            <a:extLst>
              <a:ext uri="{FF2B5EF4-FFF2-40B4-BE49-F238E27FC236}">
                <a16:creationId xmlns:a16="http://schemas.microsoft.com/office/drawing/2014/main" id="{430D2BF3-B032-97C1-E0A5-544917E0CD9F}"/>
              </a:ext>
            </a:extLst>
          </p:cNvPr>
          <p:cNvSpPr txBox="1"/>
          <p:nvPr/>
        </p:nvSpPr>
        <p:spPr>
          <a:xfrm>
            <a:off x="3142126" y="2426134"/>
            <a:ext cx="1356722"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justo</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9779079"/>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347382" y="1156446"/>
            <a:ext cx="11497235" cy="4545107"/>
          </a:xfrm>
        </p:spPr>
        <p:txBody>
          <a:bodyPr>
            <a:noAutofit/>
          </a:bodyPr>
          <a:lstStyle/>
          <a:p>
            <a:pPr marL="0" indent="0" algn="just">
              <a:lnSpc>
                <a:spcPct val="100000"/>
              </a:lnSpc>
              <a:spcBef>
                <a:spcPts val="0"/>
              </a:spcBef>
              <a:buNone/>
            </a:pPr>
            <a:r>
              <a:rPr lang="es-ES" sz="4000" dirty="0">
                <a:latin typeface="Times New Roman" panose="02020603050405020304" pitchFamily="18" charset="0"/>
                <a:cs typeface="Times New Roman" panose="02020603050405020304" pitchFamily="18" charset="0"/>
              </a:rPr>
              <a:t>No es sólo el hecho de admitir que hemos hecho algo malo, sino estar verdaderamente arrepentidos de los pecados y reconocer que hemos ofendido a Dios. Por tanto, tenemos que confesar nuestros pecados, nombrándolos y con arrepentimiento. Esta confesión se hace directamente a Jesucristo en oración en el momento de reconocer que hemos pecado y nos limpiará de todo pecado.</a:t>
            </a:r>
            <a:endParaRPr lang="es-ES" sz="40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8735295"/>
      </p:ext>
    </p:extLst>
  </p:cSld>
  <p:clrMapOvr>
    <a:masterClrMapping/>
  </p:clrMapOvr>
  <p:transition spd="slow">
    <p:strips dir="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347382" y="443752"/>
            <a:ext cx="11497235" cy="4545107"/>
          </a:xfrm>
        </p:spPr>
        <p:txBody>
          <a:bodyPr>
            <a:noAutofit/>
          </a:bodyPr>
          <a:lstStyle/>
          <a:p>
            <a:pPr marL="682625" indent="-682625" algn="just">
              <a:lnSpc>
                <a:spcPct val="100000"/>
              </a:lnSpc>
              <a:spcBef>
                <a:spcPts val="0"/>
              </a:spcBef>
              <a:buNone/>
            </a:pPr>
            <a:r>
              <a:rPr lang="es-ES" sz="4000" dirty="0">
                <a:latin typeface="Times New Roman" panose="02020603050405020304" pitchFamily="18" charset="0"/>
                <a:cs typeface="Times New Roman" panose="02020603050405020304" pitchFamily="18" charset="0"/>
              </a:rPr>
              <a:t>b.	Al pedir perdón a Dios, ¿qué promete Dios hacer con nuestros pecados? </a:t>
            </a:r>
            <a:r>
              <a:rPr lang="es-ES" sz="4000" i="1" dirty="0">
                <a:latin typeface="Times New Roman" panose="02020603050405020304" pitchFamily="18" charset="0"/>
                <a:cs typeface="Times New Roman" panose="02020603050405020304" pitchFamily="18" charset="0"/>
              </a:rPr>
              <a:t>Salmo 103:12 </a:t>
            </a:r>
            <a:r>
              <a:rPr lang="es-ES" sz="4000" dirty="0">
                <a:latin typeface="Times New Roman" panose="02020603050405020304" pitchFamily="18" charset="0"/>
                <a:cs typeface="Times New Roman" panose="02020603050405020304" pitchFamily="18" charset="0"/>
              </a:rPr>
              <a:t>declara: </a:t>
            </a:r>
            <a:r>
              <a:rPr lang="es-ES" sz="4000" i="1" dirty="0">
                <a:solidFill>
                  <a:srgbClr val="FFFF00"/>
                </a:solidFill>
                <a:latin typeface="Times New Roman" panose="02020603050405020304" pitchFamily="18" charset="0"/>
                <a:cs typeface="Times New Roman" panose="02020603050405020304" pitchFamily="18" charset="0"/>
              </a:rPr>
              <a:t>Cuanto está lejos el oriente del occidente, hizo ________ de nosotros nuestras rebeliones. </a:t>
            </a:r>
            <a:r>
              <a:rPr lang="es-ES" sz="4000" dirty="0">
                <a:latin typeface="Times New Roman" panose="02020603050405020304" pitchFamily="18" charset="0"/>
                <a:cs typeface="Times New Roman" panose="02020603050405020304" pitchFamily="18" charset="0"/>
              </a:rPr>
              <a:t>Miqueas 7:19 también nos asegura: </a:t>
            </a:r>
            <a:r>
              <a:rPr lang="es-ES" sz="4000" i="1" dirty="0">
                <a:solidFill>
                  <a:srgbClr val="FFFF00"/>
                </a:solidFill>
                <a:latin typeface="Times New Roman" panose="02020603050405020304" pitchFamily="18" charset="0"/>
                <a:cs typeface="Times New Roman" panose="02020603050405020304" pitchFamily="18" charset="0"/>
              </a:rPr>
              <a:t>Él volverá a tener misericordia de nosotros; sepultará nuestras ____________, </a:t>
            </a:r>
            <a:r>
              <a:rPr lang="es-ES" sz="4000" i="1" dirty="0">
                <a:latin typeface="Times New Roman" panose="02020603050405020304" pitchFamily="18" charset="0"/>
                <a:cs typeface="Times New Roman" panose="02020603050405020304" pitchFamily="18" charset="0"/>
              </a:rPr>
              <a:t>(pecados) </a:t>
            </a:r>
            <a:r>
              <a:rPr lang="es-ES" sz="4000" i="1" dirty="0">
                <a:solidFill>
                  <a:srgbClr val="FFFF00"/>
                </a:solidFill>
                <a:latin typeface="Times New Roman" panose="02020603050405020304" pitchFamily="18" charset="0"/>
                <a:cs typeface="Times New Roman" panose="02020603050405020304" pitchFamily="18" charset="0"/>
              </a:rPr>
              <a:t>y echará en lo profundo del _____ todos nuestros pecados. </a:t>
            </a:r>
            <a:r>
              <a:rPr lang="es-ES" sz="4000" dirty="0">
                <a:latin typeface="Times New Roman" panose="02020603050405020304" pitchFamily="18" charset="0"/>
                <a:cs typeface="Times New Roman" panose="02020603050405020304" pitchFamily="18" charset="0"/>
              </a:rPr>
              <a:t>En Hebreos 10:17 Cristo prometió: </a:t>
            </a:r>
            <a:r>
              <a:rPr lang="es-ES" sz="4000" i="1" dirty="0">
                <a:solidFill>
                  <a:srgbClr val="FFFF00"/>
                </a:solidFill>
                <a:latin typeface="Times New Roman" panose="02020603050405020304" pitchFamily="18" charset="0"/>
                <a:cs typeface="Times New Roman" panose="02020603050405020304" pitchFamily="18" charset="0"/>
              </a:rPr>
              <a:t>________ más me acordaré de sus pecados y transgresiones.</a:t>
            </a:r>
          </a:p>
        </p:txBody>
      </p:sp>
      <p:sp>
        <p:nvSpPr>
          <p:cNvPr id="6" name="CuadroTexto 5">
            <a:extLst>
              <a:ext uri="{FF2B5EF4-FFF2-40B4-BE49-F238E27FC236}">
                <a16:creationId xmlns:a16="http://schemas.microsoft.com/office/drawing/2014/main" id="{F1E30ADB-A6E2-399A-A407-A9B135C48A19}"/>
              </a:ext>
            </a:extLst>
          </p:cNvPr>
          <p:cNvSpPr txBox="1"/>
          <p:nvPr/>
        </p:nvSpPr>
        <p:spPr>
          <a:xfrm>
            <a:off x="1507011" y="2251755"/>
            <a:ext cx="1809213"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alejar</a:t>
            </a:r>
            <a:endParaRPr lang="es-PA" sz="4000" i="1"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2FBB3295-CB0B-7C71-D1E0-A83C8D22C6F5}"/>
              </a:ext>
            </a:extLst>
          </p:cNvPr>
          <p:cNvSpPr txBox="1"/>
          <p:nvPr/>
        </p:nvSpPr>
        <p:spPr>
          <a:xfrm>
            <a:off x="1507011" y="4094303"/>
            <a:ext cx="2663283"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iniquidades</a:t>
            </a:r>
            <a:endParaRPr lang="es-PA" sz="4000" i="1" dirty="0">
              <a:latin typeface="Times New Roman" panose="02020603050405020304" pitchFamily="18" charset="0"/>
              <a:cs typeface="Times New Roman" panose="02020603050405020304" pitchFamily="18" charset="0"/>
            </a:endParaRPr>
          </a:p>
        </p:txBody>
      </p:sp>
      <p:sp>
        <p:nvSpPr>
          <p:cNvPr id="9" name="CuadroTexto 8">
            <a:extLst>
              <a:ext uri="{FF2B5EF4-FFF2-40B4-BE49-F238E27FC236}">
                <a16:creationId xmlns:a16="http://schemas.microsoft.com/office/drawing/2014/main" id="{9409D4CF-A9EE-5A53-743C-B9F033C0ACB5}"/>
              </a:ext>
            </a:extLst>
          </p:cNvPr>
          <p:cNvSpPr txBox="1"/>
          <p:nvPr/>
        </p:nvSpPr>
        <p:spPr>
          <a:xfrm>
            <a:off x="2216526" y="4728251"/>
            <a:ext cx="1459006"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mar</a:t>
            </a:r>
            <a:endParaRPr lang="es-PA" sz="4000" i="1" dirty="0">
              <a:latin typeface="Times New Roman" panose="02020603050405020304" pitchFamily="18" charset="0"/>
              <a:cs typeface="Times New Roman" panose="02020603050405020304" pitchFamily="18" charset="0"/>
            </a:endParaRPr>
          </a:p>
        </p:txBody>
      </p:sp>
      <p:sp>
        <p:nvSpPr>
          <p:cNvPr id="11" name="CuadroTexto 10">
            <a:extLst>
              <a:ext uri="{FF2B5EF4-FFF2-40B4-BE49-F238E27FC236}">
                <a16:creationId xmlns:a16="http://schemas.microsoft.com/office/drawing/2014/main" id="{F196C5DE-176F-7A8A-C686-734A9FED1C0F}"/>
              </a:ext>
            </a:extLst>
          </p:cNvPr>
          <p:cNvSpPr txBox="1"/>
          <p:nvPr/>
        </p:nvSpPr>
        <p:spPr>
          <a:xfrm>
            <a:off x="6422537" y="5299677"/>
            <a:ext cx="1624183"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nunca</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2282401"/>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390144" y="807925"/>
            <a:ext cx="11454473" cy="5343493"/>
          </a:xfrm>
        </p:spPr>
        <p:txBody>
          <a:bodyPr>
            <a:noAutofit/>
          </a:bodyPr>
          <a:lstStyle/>
          <a:p>
            <a:pPr marL="573088" indent="-573088" algn="just">
              <a:lnSpc>
                <a:spcPct val="120000"/>
              </a:lnSpc>
              <a:buNone/>
            </a:pPr>
            <a:r>
              <a:rPr lang="es-ES" sz="3800" dirty="0">
                <a:latin typeface="Times New Roman" panose="02020603050405020304" pitchFamily="18" charset="0"/>
                <a:cs typeface="Times New Roman" panose="02020603050405020304" pitchFamily="18" charset="0"/>
              </a:rPr>
              <a:t>3.	</a:t>
            </a:r>
            <a:r>
              <a:rPr lang="es-ES" sz="3800" b="1" dirty="0">
                <a:latin typeface="Times New Roman" panose="02020603050405020304" pitchFamily="18" charset="0"/>
                <a:cs typeface="Times New Roman" panose="02020603050405020304" pitchFamily="18" charset="0"/>
              </a:rPr>
              <a:t>Los resultados de la confesión de los pecados a Dios</a:t>
            </a:r>
          </a:p>
          <a:p>
            <a:pPr marL="573088" indent="-573088" algn="just">
              <a:lnSpc>
                <a:spcPct val="100000"/>
              </a:lnSpc>
              <a:spcBef>
                <a:spcPts val="0"/>
              </a:spcBef>
              <a:buNone/>
            </a:pPr>
            <a:r>
              <a:rPr lang="es-ES" sz="4000" dirty="0">
                <a:latin typeface="Times New Roman" panose="02020603050405020304" pitchFamily="18" charset="0"/>
                <a:cs typeface="Times New Roman" panose="02020603050405020304" pitchFamily="18" charset="0"/>
              </a:rPr>
              <a:t>a.	Dios nos oye cuando reconocemos nuestros pecados, nos humillamos y los confesamos a </a:t>
            </a:r>
            <a:r>
              <a:rPr lang="es-ES" sz="4000" dirty="0" smtClean="0">
                <a:latin typeface="Times New Roman" panose="02020603050405020304" pitchFamily="18" charset="0"/>
                <a:cs typeface="Times New Roman" panose="02020603050405020304" pitchFamily="18" charset="0"/>
              </a:rPr>
              <a:t>ÉL.   </a:t>
            </a:r>
            <a:r>
              <a:rPr lang="es-ES" sz="4000" dirty="0">
                <a:latin typeface="Times New Roman" panose="02020603050405020304" pitchFamily="18" charset="0"/>
                <a:cs typeface="Times New Roman" panose="02020603050405020304" pitchFamily="18" charset="0"/>
              </a:rPr>
              <a:t>2º de Crónicas 7:14-15 nos afirma: </a:t>
            </a:r>
            <a:r>
              <a:rPr lang="es-ES" sz="4000" i="1" dirty="0">
                <a:solidFill>
                  <a:srgbClr val="FFFF00"/>
                </a:solidFill>
                <a:latin typeface="Times New Roman" panose="02020603050405020304" pitchFamily="18" charset="0"/>
                <a:cs typeface="Times New Roman" panose="02020603050405020304" pitchFamily="18" charset="0"/>
              </a:rPr>
              <a:t>Si se humillare mi pueblo, sobre el cual mi nombre es invocado, y________ , y buscaren mi rostro, y se convirtieren de sus malos caminos; entonces yo oiré desde los cielos, y __________sus pecados, y sanaré su tierra. </a:t>
            </a:r>
          </a:p>
        </p:txBody>
      </p:sp>
      <p:sp>
        <p:nvSpPr>
          <p:cNvPr id="6" name="CuadroTexto 5">
            <a:extLst>
              <a:ext uri="{FF2B5EF4-FFF2-40B4-BE49-F238E27FC236}">
                <a16:creationId xmlns:a16="http://schemas.microsoft.com/office/drawing/2014/main" id="{F1E30ADB-A6E2-399A-A407-A9B135C48A19}"/>
              </a:ext>
            </a:extLst>
          </p:cNvPr>
          <p:cNvSpPr txBox="1"/>
          <p:nvPr/>
        </p:nvSpPr>
        <p:spPr>
          <a:xfrm>
            <a:off x="1523864" y="3915783"/>
            <a:ext cx="2400300"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oraren</a:t>
            </a:r>
            <a:endParaRPr lang="es-PA" sz="4000" i="1"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2FBB3295-CB0B-7C71-D1E0-A83C8D22C6F5}"/>
              </a:ext>
            </a:extLst>
          </p:cNvPr>
          <p:cNvSpPr txBox="1"/>
          <p:nvPr/>
        </p:nvSpPr>
        <p:spPr>
          <a:xfrm>
            <a:off x="3114428" y="5152464"/>
            <a:ext cx="2400300"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perdonaré</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572290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8912" y="1553135"/>
            <a:ext cx="11192724" cy="4013947"/>
          </a:xfrm>
        </p:spPr>
        <p:txBody>
          <a:bodyPr>
            <a:normAutofit/>
          </a:bodyPr>
          <a:lstStyle/>
          <a:p>
            <a:pPr marL="579438" indent="0" algn="just">
              <a:lnSpc>
                <a:spcPct val="100000"/>
              </a:lnSpc>
              <a:buNone/>
            </a:pPr>
            <a:r>
              <a:rPr lang="es-ES" sz="4000" i="1" dirty="0">
                <a:solidFill>
                  <a:srgbClr val="FFFF00"/>
                </a:solidFill>
                <a:latin typeface="Times New Roman" panose="02020603050405020304" pitchFamily="18" charset="0"/>
                <a:cs typeface="Times New Roman" panose="02020603050405020304" pitchFamily="18" charset="0"/>
              </a:rPr>
              <a:t>Ahora estarán abiertos mis ojos y atentos mis oídos a la oración en este lugar</a:t>
            </a:r>
            <a:r>
              <a:rPr lang="es-ES" sz="4000" i="1" dirty="0" smtClean="0">
                <a:solidFill>
                  <a:srgbClr val="FFFF00"/>
                </a:solidFill>
                <a:latin typeface="Times New Roman" panose="02020603050405020304" pitchFamily="18" charset="0"/>
                <a:cs typeface="Times New Roman" panose="02020603050405020304" pitchFamily="18" charset="0"/>
              </a:rPr>
              <a:t>. </a:t>
            </a:r>
            <a:r>
              <a:rPr lang="es-ES" sz="4000" dirty="0">
                <a:latin typeface="Times New Roman" panose="02020603050405020304" pitchFamily="18" charset="0"/>
                <a:cs typeface="Times New Roman" panose="02020603050405020304" pitchFamily="18" charset="0"/>
              </a:rPr>
              <a:t>Dios actúa con Su amor y ternura hacia nosotros, deseando lo mejor para nuestra vida, pero tenemos que ser sinceros y arrepentimos de nuestras malas costumbres y pecados.</a:t>
            </a:r>
            <a:endParaRPr lang="es-ES" sz="4000"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6849472"/>
      </p:ext>
    </p:extLst>
  </p:cSld>
  <p:clrMapOvr>
    <a:masterClrMapping/>
  </p:clrMapOvr>
  <p:transition spd="slow">
    <p:strips dir="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256032" y="345141"/>
            <a:ext cx="11777940" cy="6269019"/>
          </a:xfrm>
        </p:spPr>
        <p:txBody>
          <a:bodyPr>
            <a:noAutofit/>
          </a:bodyPr>
          <a:lstStyle/>
          <a:p>
            <a:pPr marL="1146175" indent="-566738" algn="just">
              <a:lnSpc>
                <a:spcPct val="100000"/>
              </a:lnSpc>
              <a:spcBef>
                <a:spcPts val="0"/>
              </a:spcBef>
              <a:buNone/>
            </a:pPr>
            <a:r>
              <a:rPr lang="es-ES" sz="4000" dirty="0">
                <a:latin typeface="Times New Roman" panose="02020603050405020304" pitchFamily="18" charset="0"/>
                <a:cs typeface="Times New Roman" panose="02020603050405020304" pitchFamily="18" charset="0"/>
              </a:rPr>
              <a:t>b. Porque somos miembros de la familia de Dios, la sangre de Jesucristo se aplica a cada uno de nosotros y es suficiente para limpiarnos de todo pecado – pasado, presente e incluso aquellos del futuro. El apóstol Juan nos anima en </a:t>
            </a:r>
            <a:r>
              <a:rPr lang="es-ES" sz="4000" b="1" dirty="0">
                <a:latin typeface="Times New Roman" panose="02020603050405020304" pitchFamily="18" charset="0"/>
                <a:cs typeface="Times New Roman" panose="02020603050405020304" pitchFamily="18" charset="0"/>
              </a:rPr>
              <a:t>1ª de Juan 1:7</a:t>
            </a:r>
            <a:r>
              <a:rPr lang="es-ES" sz="4000" dirty="0">
                <a:latin typeface="Times New Roman" panose="02020603050405020304" pitchFamily="18" charset="0"/>
                <a:cs typeface="Times New Roman" panose="02020603050405020304" pitchFamily="18" charset="0"/>
              </a:rPr>
              <a:t> a que mantengamos  una verdadera comunión con Cristo: </a:t>
            </a:r>
            <a:r>
              <a:rPr lang="es-ES" sz="4000" i="1" dirty="0">
                <a:solidFill>
                  <a:srgbClr val="FFFF00"/>
                </a:solidFill>
                <a:latin typeface="Times New Roman" panose="02020603050405020304" pitchFamily="18" charset="0"/>
                <a:cs typeface="Times New Roman" panose="02020603050405020304" pitchFamily="18" charset="0"/>
              </a:rPr>
              <a:t>pero si andamos en luz,  como él está en luz,  tenemos comunión unos con otros,  y la sangre de Jesucristo su Hijo nos limpia de todo pecado.  </a:t>
            </a:r>
          </a:p>
        </p:txBody>
      </p:sp>
    </p:spTree>
    <p:extLst>
      <p:ext uri="{BB962C8B-B14F-4D97-AF65-F5344CB8AC3E}">
        <p14:creationId xmlns:p14="http://schemas.microsoft.com/office/powerpoint/2010/main" val="403618990"/>
      </p:ext>
    </p:extLst>
  </p:cSld>
  <p:clrMapOvr>
    <a:masterClrMapping/>
  </p:clrMapOvr>
  <p:transition spd="slow">
    <p:strips dir="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243840" y="365760"/>
            <a:ext cx="11754453" cy="5671970"/>
          </a:xfrm>
        </p:spPr>
        <p:txBody>
          <a:bodyPr>
            <a:noAutofit/>
          </a:bodyPr>
          <a:lstStyle/>
          <a:p>
            <a:pPr marL="1146175" indent="-566738" algn="just">
              <a:lnSpc>
                <a:spcPct val="100000"/>
              </a:lnSpc>
              <a:spcBef>
                <a:spcPts val="0"/>
              </a:spcBef>
              <a:buNone/>
            </a:pPr>
            <a:r>
              <a:rPr lang="es-ES" sz="4000" dirty="0">
                <a:latin typeface="Times New Roman" panose="02020603050405020304" pitchFamily="18" charset="0"/>
                <a:cs typeface="Times New Roman" panose="02020603050405020304" pitchFamily="18" charset="0"/>
              </a:rPr>
              <a:t>c.	</a:t>
            </a:r>
            <a:r>
              <a:rPr lang="es-ES" sz="4000" b="1" dirty="0">
                <a:latin typeface="Times New Roman" panose="02020603050405020304" pitchFamily="18" charset="0"/>
                <a:cs typeface="Times New Roman" panose="02020603050405020304" pitchFamily="18" charset="0"/>
              </a:rPr>
              <a:t>Dios nos da Su gozo y paz. </a:t>
            </a:r>
            <a:r>
              <a:rPr lang="es-ES" sz="4000" b="1" i="1" dirty="0">
                <a:latin typeface="Times New Roman" panose="02020603050405020304" pitchFamily="18" charset="0"/>
                <a:cs typeface="Times New Roman" panose="02020603050405020304" pitchFamily="18" charset="0"/>
              </a:rPr>
              <a:t>Romanos 15:13 </a:t>
            </a:r>
            <a:r>
              <a:rPr lang="es-ES" sz="4000" dirty="0">
                <a:latin typeface="Times New Roman" panose="02020603050405020304" pitchFamily="18" charset="0"/>
                <a:cs typeface="Times New Roman" panose="02020603050405020304" pitchFamily="18" charset="0"/>
              </a:rPr>
              <a:t>declara: </a:t>
            </a:r>
            <a:r>
              <a:rPr lang="es-ES" sz="4000" i="1" dirty="0">
                <a:solidFill>
                  <a:srgbClr val="FFFF00"/>
                </a:solidFill>
                <a:latin typeface="Times New Roman" panose="02020603050405020304" pitchFamily="18" charset="0"/>
                <a:cs typeface="Times New Roman" panose="02020603050405020304" pitchFamily="18" charset="0"/>
              </a:rPr>
              <a:t>Y el Dios de esperanza os llene de todo gozo y paz en el creer, para que abundéis en esperanza por el poder del Espíritu Santo. </a:t>
            </a:r>
            <a:r>
              <a:rPr lang="es-ES" sz="4000" dirty="0">
                <a:latin typeface="Times New Roman" panose="02020603050405020304" pitchFamily="18" charset="0"/>
                <a:cs typeface="Times New Roman" panose="02020603050405020304" pitchFamily="18" charset="0"/>
              </a:rPr>
              <a:t>Después de confesar nuestro pecado, tenemos que evitar esas cosas que Satanás quiere usar para tentarnos. </a:t>
            </a:r>
            <a:endParaRPr lang="es-ES" sz="4000"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5872126"/>
      </p:ext>
    </p:extLst>
  </p:cSld>
  <p:clrMapOvr>
    <a:masterClrMapping/>
  </p:clrMapOvr>
  <p:transition spd="slow">
    <p:strips dir="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170688" y="804672"/>
            <a:ext cx="11681301" cy="5671970"/>
          </a:xfrm>
        </p:spPr>
        <p:txBody>
          <a:bodyPr>
            <a:noAutofit/>
          </a:bodyPr>
          <a:lstStyle/>
          <a:p>
            <a:pPr marL="1146175" indent="-566738" algn="just">
              <a:lnSpc>
                <a:spcPct val="100000"/>
              </a:lnSpc>
              <a:spcBef>
                <a:spcPts val="0"/>
              </a:spcBef>
              <a:buNone/>
            </a:pPr>
            <a:r>
              <a:rPr lang="es-ES" sz="4000" dirty="0">
                <a:latin typeface="Times New Roman" panose="02020603050405020304" pitchFamily="18" charset="0"/>
                <a:cs typeface="Times New Roman" panose="02020603050405020304" pitchFamily="18" charset="0"/>
              </a:rPr>
              <a:t>	En </a:t>
            </a:r>
            <a:r>
              <a:rPr lang="es-ES" sz="4000" b="1" dirty="0">
                <a:latin typeface="Times New Roman" panose="02020603050405020304" pitchFamily="18" charset="0"/>
                <a:cs typeface="Times New Roman" panose="02020603050405020304" pitchFamily="18" charset="0"/>
              </a:rPr>
              <a:t>2ª a Timoteo 2:22 </a:t>
            </a:r>
            <a:r>
              <a:rPr lang="es-ES" sz="4000" dirty="0">
                <a:latin typeface="Times New Roman" panose="02020603050405020304" pitchFamily="18" charset="0"/>
                <a:cs typeface="Times New Roman" panose="02020603050405020304" pitchFamily="18" charset="0"/>
              </a:rPr>
              <a:t>Pablo advierte a Timoteo: </a:t>
            </a:r>
            <a:r>
              <a:rPr lang="es-ES" sz="4000" i="1" dirty="0">
                <a:solidFill>
                  <a:srgbClr val="FFFF00"/>
                </a:solidFill>
                <a:latin typeface="Times New Roman" panose="02020603050405020304" pitchFamily="18" charset="0"/>
                <a:cs typeface="Times New Roman" panose="02020603050405020304" pitchFamily="18" charset="0"/>
              </a:rPr>
              <a:t>Huye también de las pasiones juveniles, y sigue la justicia, la fe, el amor y la paz, con los que de corazón limpio invocan al Señor. </a:t>
            </a:r>
            <a:r>
              <a:rPr lang="es-ES" sz="4000" dirty="0">
                <a:latin typeface="Times New Roman" panose="02020603050405020304" pitchFamily="18" charset="0"/>
                <a:cs typeface="Times New Roman" panose="02020603050405020304" pitchFamily="18" charset="0"/>
              </a:rPr>
              <a:t>Haciendo esto, Dios nos puede bendecir con Su paz y gozo.</a:t>
            </a:r>
            <a:endParaRPr lang="es-ES" sz="4000"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2877647"/>
      </p:ext>
    </p:extLst>
  </p:cSld>
  <p:clrMapOvr>
    <a:masterClrMapping/>
  </p:clrMapOvr>
  <p:transition spd="slow">
    <p:strips dir="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134112" y="560832"/>
            <a:ext cx="11644725" cy="5476898"/>
          </a:xfrm>
        </p:spPr>
        <p:txBody>
          <a:bodyPr>
            <a:normAutofit/>
          </a:bodyPr>
          <a:lstStyle/>
          <a:p>
            <a:pPr marL="579438" indent="0" algn="just">
              <a:lnSpc>
                <a:spcPct val="100000"/>
              </a:lnSpc>
              <a:buNone/>
              <a:tabLst>
                <a:tab pos="1316038" algn="l"/>
              </a:tabLst>
            </a:pPr>
            <a:r>
              <a:rPr lang="es-ES" sz="4000" dirty="0">
                <a:latin typeface="Times New Roman" panose="02020603050405020304" pitchFamily="18" charset="0"/>
                <a:cs typeface="Times New Roman" panose="02020603050405020304" pitchFamily="18" charset="0"/>
              </a:rPr>
              <a:t>4.	</a:t>
            </a:r>
            <a:r>
              <a:rPr lang="es-ES" sz="4000" b="1" dirty="0">
                <a:latin typeface="Times New Roman" panose="02020603050405020304" pitchFamily="18" charset="0"/>
                <a:cs typeface="Times New Roman" panose="02020603050405020304" pitchFamily="18" charset="0"/>
              </a:rPr>
              <a:t>El resultado del pecado no confesado</a:t>
            </a:r>
          </a:p>
          <a:p>
            <a:pPr marL="1889125" indent="-573088" algn="just">
              <a:lnSpc>
                <a:spcPct val="100000"/>
              </a:lnSpc>
              <a:buNone/>
            </a:pPr>
            <a:r>
              <a:rPr lang="es-ES" sz="4000" dirty="0">
                <a:latin typeface="Times New Roman" panose="02020603050405020304" pitchFamily="18" charset="0"/>
                <a:cs typeface="Times New Roman" panose="02020603050405020304" pitchFamily="18" charset="0"/>
              </a:rPr>
              <a:t>a. El pecado no causa la pérdida de la salvación; sin embargo, le separa de la comunión con Dios en la misma forma que la desobediencia rompe la comunión con los padres terrenales. Si rehúsa reconocer y confesar los pecados no puede gozarse del mismo compañerismo o comunión con Dios que tuvo anteriormente. </a:t>
            </a:r>
            <a:endParaRPr lang="es-ES" sz="4000"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4390585"/>
      </p:ext>
    </p:extLst>
  </p:cSld>
  <p:clrMapOvr>
    <a:masterClrMapping/>
  </p:clrMapOvr>
  <p:transition spd="slow">
    <p:strips dir="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9341" y="1317812"/>
            <a:ext cx="11071272" cy="4719918"/>
          </a:xfrm>
        </p:spPr>
        <p:txBody>
          <a:bodyPr>
            <a:normAutofit fontScale="92500" lnSpcReduction="10000"/>
          </a:bodyPr>
          <a:lstStyle/>
          <a:p>
            <a:pPr marL="579438" indent="0" algn="just">
              <a:lnSpc>
                <a:spcPct val="110000"/>
              </a:lnSpc>
              <a:buNone/>
            </a:pPr>
            <a:r>
              <a:rPr lang="es-ES" sz="4000" dirty="0">
                <a:latin typeface="Times New Roman" panose="02020603050405020304" pitchFamily="18" charset="0"/>
                <a:cs typeface="Times New Roman" panose="02020603050405020304" pitchFamily="18" charset="0"/>
              </a:rPr>
              <a:t>Al quitar las prácticas pecaminosas de nuestra vida, Dios ve la sinceridad de nuestra parte. En 2ª a los Corintios 7:1 el Apóstol Pablo nos instruye: </a:t>
            </a:r>
            <a:r>
              <a:rPr lang="es-ES" sz="4000" i="1" dirty="0">
                <a:solidFill>
                  <a:srgbClr val="FFFF00"/>
                </a:solidFill>
                <a:latin typeface="Times New Roman" panose="02020603050405020304" pitchFamily="18" charset="0"/>
                <a:cs typeface="Times New Roman" panose="02020603050405020304" pitchFamily="18" charset="0"/>
              </a:rPr>
              <a:t>Así que, amados, puesto que tenemos tales promesas, limpiémonos de toda _____________ de carne y de espíritu, perfeccionando la santidad en el _______ de Dios.</a:t>
            </a:r>
            <a:r>
              <a:rPr lang="es-ES" sz="4000" dirty="0">
                <a:latin typeface="Times New Roman" panose="02020603050405020304" pitchFamily="18" charset="0"/>
                <a:cs typeface="Times New Roman" panose="02020603050405020304" pitchFamily="18" charset="0"/>
              </a:rPr>
              <a:t> Con la ayuda de Dios es importante quitar las prácticas y vicios pecaminosos de nuestra vida.</a:t>
            </a:r>
          </a:p>
          <a:p>
            <a:pPr marL="579438" indent="0" algn="just">
              <a:buNone/>
            </a:pPr>
            <a:endParaRPr lang="es-ES" sz="3600" i="1" dirty="0">
              <a:solidFill>
                <a:srgbClr val="FFFF00"/>
              </a:solidFill>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96550A14-37B5-05CB-CAD1-BDBFF4A2E4CA}"/>
              </a:ext>
            </a:extLst>
          </p:cNvPr>
          <p:cNvSpPr txBox="1"/>
          <p:nvPr/>
        </p:nvSpPr>
        <p:spPr>
          <a:xfrm>
            <a:off x="5343135" y="3542925"/>
            <a:ext cx="3207193" cy="707886"/>
          </a:xfrm>
          <a:prstGeom prst="rect">
            <a:avLst/>
          </a:prstGeom>
          <a:noFill/>
        </p:spPr>
        <p:txBody>
          <a:bodyPr wrap="square" rtlCol="0">
            <a:spAutoFit/>
          </a:bodyPr>
          <a:lstStyle/>
          <a:p>
            <a:r>
              <a:rPr lang="es-PA" sz="4000" i="1" dirty="0">
                <a:latin typeface="Times New Roman" panose="02020603050405020304" pitchFamily="18" charset="0"/>
                <a:cs typeface="Times New Roman" panose="02020603050405020304" pitchFamily="18" charset="0"/>
              </a:rPr>
              <a:t>contaminación </a:t>
            </a:r>
          </a:p>
        </p:txBody>
      </p:sp>
      <p:sp>
        <p:nvSpPr>
          <p:cNvPr id="6" name="CuadroTexto 5">
            <a:extLst>
              <a:ext uri="{FF2B5EF4-FFF2-40B4-BE49-F238E27FC236}">
                <a16:creationId xmlns:a16="http://schemas.microsoft.com/office/drawing/2014/main" id="{1C101FBE-26E1-53C8-0ACF-8AEDA36586A4}"/>
              </a:ext>
            </a:extLst>
          </p:cNvPr>
          <p:cNvSpPr txBox="1"/>
          <p:nvPr/>
        </p:nvSpPr>
        <p:spPr>
          <a:xfrm>
            <a:off x="9211455" y="4089822"/>
            <a:ext cx="1638031"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temor</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973170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9341" y="513139"/>
            <a:ext cx="11071272" cy="5818387"/>
          </a:xfrm>
        </p:spPr>
        <p:txBody>
          <a:bodyPr>
            <a:noAutofit/>
          </a:bodyPr>
          <a:lstStyle/>
          <a:p>
            <a:pPr marL="1316038" indent="-736600" algn="just">
              <a:lnSpc>
                <a:spcPct val="100000"/>
              </a:lnSpc>
              <a:spcBef>
                <a:spcPts val="0"/>
              </a:spcBef>
              <a:buNone/>
            </a:pPr>
            <a:r>
              <a:rPr lang="es-ES" sz="4000" dirty="0">
                <a:latin typeface="Times New Roman" panose="02020603050405020304" pitchFamily="18" charset="0"/>
                <a:cs typeface="Times New Roman" panose="02020603050405020304" pitchFamily="18" charset="0"/>
              </a:rPr>
              <a:t>b. El pecado es siempre una ofensa contra la naturaleza de Dios. Como resultado, podemos esperar la disciplina de Dios y no Sus bendiciones. Si continuamos en nuestros pecados podemos esperar que nuestro Padre, quien nos ama tanto, nos disciplinará como cualquier padre disciplina a su hijo desobediente. El verdadero amor se manifiesta en la disciplina. </a:t>
            </a:r>
            <a:endParaRPr lang="es-ES" sz="4000"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2415999"/>
      </p:ext>
    </p:extLst>
  </p:cSld>
  <p:clrMapOvr>
    <a:masterClrMapping/>
  </p:clrMapOvr>
  <p:transition spd="slow">
    <p:strips dir="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9341" y="537524"/>
            <a:ext cx="11071272" cy="4719918"/>
          </a:xfrm>
        </p:spPr>
        <p:txBody>
          <a:bodyPr>
            <a:noAutofit/>
          </a:bodyPr>
          <a:lstStyle/>
          <a:p>
            <a:pPr marL="579438" indent="0" algn="just">
              <a:lnSpc>
                <a:spcPct val="100000"/>
              </a:lnSpc>
              <a:spcBef>
                <a:spcPts val="0"/>
              </a:spcBef>
              <a:buNone/>
            </a:pPr>
            <a:r>
              <a:rPr lang="es-ES" sz="4000" i="1" dirty="0">
                <a:latin typeface="Times New Roman" panose="02020603050405020304" pitchFamily="18" charset="0"/>
                <a:cs typeface="Times New Roman" panose="02020603050405020304" pitchFamily="18" charset="0"/>
              </a:rPr>
              <a:t>Hebreos 12:5-11 </a:t>
            </a:r>
            <a:r>
              <a:rPr lang="es-ES" sz="4000" dirty="0">
                <a:latin typeface="Times New Roman" panose="02020603050405020304" pitchFamily="18" charset="0"/>
                <a:cs typeface="Times New Roman" panose="02020603050405020304" pitchFamily="18" charset="0"/>
              </a:rPr>
              <a:t>nos asegura que el propósito de la disciplina es para traernos a la obediencia: </a:t>
            </a:r>
            <a:r>
              <a:rPr lang="es-ES" sz="4000" i="1" dirty="0">
                <a:solidFill>
                  <a:srgbClr val="FFFF00"/>
                </a:solidFill>
                <a:latin typeface="Times New Roman" panose="02020603050405020304" pitchFamily="18" charset="0"/>
                <a:cs typeface="Times New Roman" panose="02020603050405020304" pitchFamily="18" charset="0"/>
              </a:rPr>
              <a:t>Hijo mío, no menosprecies la disciplina del Señor, ni desmayes cuando eres reprendido por él; porque el Señor al que ama, disciplina, y _______ a todo el que recibe por____. Si soportáis la disciplina, Dios os trata como a______; porque ¿qué hijo es aquel a quien el padre no disciplina? . . . </a:t>
            </a:r>
          </a:p>
        </p:txBody>
      </p:sp>
      <p:sp>
        <p:nvSpPr>
          <p:cNvPr id="3" name="CuadroTexto 2">
            <a:extLst>
              <a:ext uri="{FF2B5EF4-FFF2-40B4-BE49-F238E27FC236}">
                <a16:creationId xmlns:a16="http://schemas.microsoft.com/office/drawing/2014/main" id="{22F326EA-6DF0-6287-BA38-E84E878AD748}"/>
              </a:ext>
            </a:extLst>
          </p:cNvPr>
          <p:cNvSpPr txBox="1"/>
          <p:nvPr/>
        </p:nvSpPr>
        <p:spPr>
          <a:xfrm>
            <a:off x="4771465" y="3580503"/>
            <a:ext cx="1203512"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hijo</a:t>
            </a:r>
            <a:endParaRPr lang="es-PA" sz="4000"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C17B8F12-DE53-345B-1442-ADCFFBEC8186}"/>
              </a:ext>
            </a:extLst>
          </p:cNvPr>
          <p:cNvSpPr txBox="1"/>
          <p:nvPr/>
        </p:nvSpPr>
        <p:spPr>
          <a:xfrm>
            <a:off x="8428302" y="2989204"/>
            <a:ext cx="1472453"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azota</a:t>
            </a:r>
            <a:endParaRPr lang="es-PA" sz="4000" i="1" dirty="0">
              <a:latin typeface="Times New Roman" panose="02020603050405020304" pitchFamily="18" charset="0"/>
              <a:cs typeface="Times New Roman" panose="02020603050405020304" pitchFamily="18" charset="0"/>
            </a:endParaRPr>
          </a:p>
        </p:txBody>
      </p:sp>
      <p:sp>
        <p:nvSpPr>
          <p:cNvPr id="2" name="CuadroTexto 1">
            <a:extLst>
              <a:ext uri="{FF2B5EF4-FFF2-40B4-BE49-F238E27FC236}">
                <a16:creationId xmlns:a16="http://schemas.microsoft.com/office/drawing/2014/main" id="{2782DAD6-CB61-266B-E45A-DC293CABB06F}"/>
              </a:ext>
            </a:extLst>
          </p:cNvPr>
          <p:cNvSpPr txBox="1"/>
          <p:nvPr/>
        </p:nvSpPr>
        <p:spPr>
          <a:xfrm>
            <a:off x="5762288" y="4239621"/>
            <a:ext cx="1357839"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hijos</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8364829"/>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560833" y="744787"/>
            <a:ext cx="10949780" cy="5281939"/>
          </a:xfrm>
        </p:spPr>
        <p:txBody>
          <a:bodyPr>
            <a:noAutofit/>
          </a:bodyPr>
          <a:lstStyle/>
          <a:p>
            <a:pPr marL="579438" indent="0" algn="just">
              <a:lnSpc>
                <a:spcPct val="100000"/>
              </a:lnSpc>
              <a:buNone/>
            </a:pPr>
            <a:r>
              <a:rPr lang="es-ES" sz="4000" i="1" dirty="0">
                <a:solidFill>
                  <a:srgbClr val="FFFF00"/>
                </a:solidFill>
                <a:latin typeface="Times New Roman" panose="02020603050405020304" pitchFamily="18" charset="0"/>
                <a:cs typeface="Times New Roman" panose="02020603050405020304" pitchFamily="18" charset="0"/>
              </a:rPr>
              <a:t>Es verdad que ninguna disciplina al presente parece ser causa de gozo, sino de tristeza; pero después da ______ apacible de justicia a los que en ella han sido ejercitados. </a:t>
            </a:r>
            <a:r>
              <a:rPr lang="es-ES" sz="4000" dirty="0">
                <a:latin typeface="Times New Roman" panose="02020603050405020304" pitchFamily="18" charset="0"/>
                <a:cs typeface="Times New Roman" panose="02020603050405020304" pitchFamily="18" charset="0"/>
              </a:rPr>
              <a:t>Dios quiere que odiemos el pecado como Él lo odia y quiere que juzguemos el pecado como Él lo juzga. Nosotros tenemos que actuar drásticamente con nuestro pecado y juzgarlo.</a:t>
            </a:r>
            <a:endParaRPr lang="es-ES" sz="4000" i="1" dirty="0">
              <a:solidFill>
                <a:srgbClr val="FFFF00"/>
              </a:solidFill>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3718690F-F1FC-E70C-545E-A75284203870}"/>
              </a:ext>
            </a:extLst>
          </p:cNvPr>
          <p:cNvSpPr txBox="1"/>
          <p:nvPr/>
        </p:nvSpPr>
        <p:spPr>
          <a:xfrm>
            <a:off x="3963028" y="1982430"/>
            <a:ext cx="1378324"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fruto</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8293649"/>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633983" y="1317812"/>
            <a:ext cx="10876629" cy="4719918"/>
          </a:xfrm>
        </p:spPr>
        <p:txBody>
          <a:bodyPr>
            <a:normAutofit/>
          </a:bodyPr>
          <a:lstStyle/>
          <a:p>
            <a:pPr marL="579438" indent="0" algn="just">
              <a:lnSpc>
                <a:spcPct val="100000"/>
              </a:lnSpc>
              <a:spcBef>
                <a:spcPts val="0"/>
              </a:spcBef>
              <a:buNone/>
            </a:pPr>
            <a:r>
              <a:rPr lang="es-ES" sz="4000" dirty="0">
                <a:latin typeface="Times New Roman" panose="02020603050405020304" pitchFamily="18" charset="0"/>
                <a:cs typeface="Times New Roman" panose="02020603050405020304" pitchFamily="18" charset="0"/>
              </a:rPr>
              <a:t>El Apóstol Pablo nos hace saber en 2ª a los Corintios 5:10 que algún día tendremos que dar cuenta de sí por lo que hemos hecho: </a:t>
            </a:r>
            <a:r>
              <a:rPr lang="es-ES" sz="4000" i="1" dirty="0">
                <a:solidFill>
                  <a:srgbClr val="FFFF00"/>
                </a:solidFill>
                <a:latin typeface="Times New Roman" panose="02020603050405020304" pitchFamily="18" charset="0"/>
                <a:cs typeface="Times New Roman" panose="02020603050405020304" pitchFamily="18" charset="0"/>
              </a:rPr>
              <a:t>Porque es necesario que _______nosotros comparezcamos ante el tribunal de Cristo, para que cada uno reciba según lo que haya hecho mientras estaba en el cuerpo, sea ________o sea  _________.</a:t>
            </a:r>
          </a:p>
        </p:txBody>
      </p:sp>
      <p:sp>
        <p:nvSpPr>
          <p:cNvPr id="2" name="CuadroTexto 1">
            <a:extLst>
              <a:ext uri="{FF2B5EF4-FFF2-40B4-BE49-F238E27FC236}">
                <a16:creationId xmlns:a16="http://schemas.microsoft.com/office/drawing/2014/main" id="{056344DD-C14B-96EF-4071-343E793F7E6F}"/>
              </a:ext>
            </a:extLst>
          </p:cNvPr>
          <p:cNvSpPr txBox="1"/>
          <p:nvPr/>
        </p:nvSpPr>
        <p:spPr>
          <a:xfrm>
            <a:off x="4489434" y="3156846"/>
            <a:ext cx="1445559"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todos</a:t>
            </a:r>
            <a:endParaRPr lang="es-PA" sz="4000" i="1" dirty="0">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2274CE16-2657-36A6-1767-0DFBC491621B}"/>
              </a:ext>
            </a:extLst>
          </p:cNvPr>
          <p:cNvSpPr txBox="1"/>
          <p:nvPr/>
        </p:nvSpPr>
        <p:spPr>
          <a:xfrm>
            <a:off x="5164812" y="4975158"/>
            <a:ext cx="1699283"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bueno</a:t>
            </a:r>
            <a:endParaRPr lang="es-PA" sz="4000"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EF6E4FC6-AEE3-F68B-B6F3-B40877DBC751}"/>
              </a:ext>
            </a:extLst>
          </p:cNvPr>
          <p:cNvSpPr txBox="1"/>
          <p:nvPr/>
        </p:nvSpPr>
        <p:spPr>
          <a:xfrm>
            <a:off x="8304095" y="4996475"/>
            <a:ext cx="1445559"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malo</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3136459"/>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9341" y="817418"/>
            <a:ext cx="11071272" cy="5220312"/>
          </a:xfrm>
        </p:spPr>
        <p:txBody>
          <a:bodyPr>
            <a:noAutofit/>
          </a:bodyPr>
          <a:lstStyle/>
          <a:p>
            <a:pPr marL="579438" indent="0" algn="just">
              <a:lnSpc>
                <a:spcPct val="100000"/>
              </a:lnSpc>
              <a:buNone/>
            </a:pPr>
            <a:r>
              <a:rPr lang="es-ES" sz="4000" dirty="0">
                <a:latin typeface="Times New Roman" panose="02020603050405020304" pitchFamily="18" charset="0"/>
                <a:cs typeface="Times New Roman" panose="02020603050405020304" pitchFamily="18" charset="0"/>
              </a:rPr>
              <a:t>Esto no sólo enseña que recibiremos los premios </a:t>
            </a:r>
            <a:r>
              <a:rPr lang="es-ES" sz="4000" dirty="0" smtClean="0">
                <a:latin typeface="Times New Roman" panose="02020603050405020304" pitchFamily="18" charset="0"/>
                <a:cs typeface="Times New Roman" panose="02020603050405020304" pitchFamily="18" charset="0"/>
              </a:rPr>
              <a:t>delante del </a:t>
            </a:r>
            <a:r>
              <a:rPr lang="es-ES" sz="4000" dirty="0">
                <a:latin typeface="Times New Roman" panose="02020603050405020304" pitchFamily="18" charset="0"/>
                <a:cs typeface="Times New Roman" panose="02020603050405020304" pitchFamily="18" charset="0"/>
              </a:rPr>
              <a:t>Tribunal de Cristo, pero también enseña que daremos cuenta de sí por el pecado no confesado. Tenemos que dar cuenta de sí por nuestras acciones ante nuestro Dios Omnisciente. </a:t>
            </a:r>
            <a:r>
              <a:rPr lang="es-ES" sz="4000" dirty="0">
                <a:solidFill>
                  <a:srgbClr val="FFFF00"/>
                </a:solidFill>
                <a:latin typeface="Times New Roman" panose="02020603050405020304" pitchFamily="18" charset="0"/>
                <a:cs typeface="Times New Roman" panose="02020603050405020304" pitchFamily="18" charset="0"/>
              </a:rPr>
              <a:t>Si los pecados no han sido confesados, ¿es posible que el verdadero Cristiano pueda ser condenado al Lago de Fuego? </a:t>
            </a:r>
            <a:endParaRPr lang="es-ES" sz="4000"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0970885"/>
      </p:ext>
    </p:extLst>
  </p:cSld>
  <p:clrMapOvr>
    <a:masterClrMapping/>
  </p:clrMapOvr>
  <p:transition spd="slow">
    <p:strips dir="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0" y="1401810"/>
            <a:ext cx="12192000" cy="4889262"/>
          </a:xfrm>
        </p:spPr>
        <p:txBody>
          <a:bodyPr>
            <a:noAutofit/>
          </a:bodyPr>
          <a:lstStyle/>
          <a:p>
            <a:pPr marL="579438" indent="0" algn="ctr">
              <a:lnSpc>
                <a:spcPct val="100000"/>
              </a:lnSpc>
              <a:buNone/>
            </a:pPr>
            <a:r>
              <a:rPr lang="es-ES" sz="15000" b="1" dirty="0">
                <a:solidFill>
                  <a:srgbClr val="FFFF00"/>
                </a:solidFill>
                <a:latin typeface="Times New Roman" panose="02020603050405020304" pitchFamily="18" charset="0"/>
                <a:cs typeface="Times New Roman" panose="02020603050405020304" pitchFamily="18" charset="0"/>
              </a:rPr>
              <a:t>¡No!</a:t>
            </a:r>
          </a:p>
          <a:p>
            <a:pPr marL="579438" indent="0" algn="ctr">
              <a:lnSpc>
                <a:spcPct val="100000"/>
              </a:lnSpc>
              <a:buNone/>
            </a:pPr>
            <a:r>
              <a:rPr lang="es-ES" sz="6600" b="1" dirty="0">
                <a:solidFill>
                  <a:srgbClr val="FFFF00"/>
                </a:solidFill>
                <a:latin typeface="Times New Roman" panose="02020603050405020304" pitchFamily="18" charset="0"/>
                <a:cs typeface="Times New Roman" panose="02020603050405020304" pitchFamily="18" charset="0"/>
              </a:rPr>
              <a:t>¡Estaremos con Cristo!</a:t>
            </a:r>
          </a:p>
          <a:p>
            <a:pPr marL="579438" indent="0" algn="ctr">
              <a:lnSpc>
                <a:spcPct val="100000"/>
              </a:lnSpc>
              <a:buNone/>
            </a:pPr>
            <a:r>
              <a:rPr lang="es-ES" sz="25000" b="1" dirty="0">
                <a:solidFill>
                  <a:srgbClr val="FFFF00"/>
                </a:solidFill>
                <a:latin typeface="Times New Roman" panose="02020603050405020304" pitchFamily="18" charset="0"/>
                <a:cs typeface="Times New Roman" panose="02020603050405020304" pitchFamily="18" charset="0"/>
              </a:rPr>
              <a:t> </a:t>
            </a:r>
            <a:endParaRPr lang="es-ES" sz="25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0958941"/>
      </p:ext>
    </p:extLst>
  </p:cSld>
  <p:clrMapOvr>
    <a:masterClrMapping/>
  </p:clrMapOvr>
  <p:transition spd="slow">
    <p:strips dir="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ÓNDE ESTARÁ USTED EN EL DÍA DEL JUICIO? | Mission Venture Ministries en  Español">
            <a:extLst>
              <a:ext uri="{FF2B5EF4-FFF2-40B4-BE49-F238E27FC236}">
                <a16:creationId xmlns:a16="http://schemas.microsoft.com/office/drawing/2014/main" id="{BB83594B-9B53-140F-A282-A84EF228DD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81"/>
            <a:ext cx="12192000" cy="6871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68767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569DB4-38EE-445D-9261-AE42CCE3F0E4}"/>
              </a:ext>
            </a:extLst>
          </p:cNvPr>
          <p:cNvSpPr>
            <a:spLocks noGrp="1"/>
          </p:cNvSpPr>
          <p:nvPr>
            <p:ph type="title"/>
          </p:nvPr>
        </p:nvSpPr>
        <p:spPr/>
        <p:txBody>
          <a:bodyPr/>
          <a:lstStyle/>
          <a:p>
            <a:endParaRPr lang="es-PA"/>
          </a:p>
        </p:txBody>
      </p:sp>
      <p:sp>
        <p:nvSpPr>
          <p:cNvPr id="3" name="Marcador de contenido 2">
            <a:extLst>
              <a:ext uri="{FF2B5EF4-FFF2-40B4-BE49-F238E27FC236}">
                <a16:creationId xmlns:a16="http://schemas.microsoft.com/office/drawing/2014/main" id="{4E9C2FC0-C8EF-07D8-1E12-DC2098C37F93}"/>
              </a:ext>
            </a:extLst>
          </p:cNvPr>
          <p:cNvSpPr>
            <a:spLocks noGrp="1"/>
          </p:cNvSpPr>
          <p:nvPr>
            <p:ph idx="1"/>
          </p:nvPr>
        </p:nvSpPr>
        <p:spPr/>
        <p:txBody>
          <a:bodyPr/>
          <a:lstStyle/>
          <a:p>
            <a:endParaRPr lang="es-PA"/>
          </a:p>
        </p:txBody>
      </p:sp>
      <p:pic>
        <p:nvPicPr>
          <p:cNvPr id="2050" name="Picture 2" descr="Pin en Centro de entretenimiento">
            <a:extLst>
              <a:ext uri="{FF2B5EF4-FFF2-40B4-BE49-F238E27FC236}">
                <a16:creationId xmlns:a16="http://schemas.microsoft.com/office/drawing/2014/main" id="{8B21B5E0-F730-D068-AC9A-C09D626BA7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70071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0377" y="1499347"/>
            <a:ext cx="11071272" cy="3859306"/>
          </a:xfrm>
        </p:spPr>
        <p:txBody>
          <a:bodyPr>
            <a:normAutofit/>
          </a:bodyPr>
          <a:lstStyle/>
          <a:p>
            <a:pPr marL="579438" indent="0" algn="just">
              <a:lnSpc>
                <a:spcPct val="100000"/>
              </a:lnSpc>
              <a:spcBef>
                <a:spcPts val="0"/>
              </a:spcBef>
              <a:buNone/>
            </a:pPr>
            <a:r>
              <a:rPr lang="es-ES" sz="4000" b="1" dirty="0">
                <a:solidFill>
                  <a:srgbClr val="FFFF00"/>
                </a:solidFill>
                <a:latin typeface="Times New Roman" panose="02020603050405020304" pitchFamily="18" charset="0"/>
                <a:cs typeface="Times New Roman" panose="02020603050405020304" pitchFamily="18" charset="0"/>
              </a:rPr>
              <a:t>¡No! </a:t>
            </a:r>
            <a:r>
              <a:rPr lang="es-ES" sz="4000" dirty="0">
                <a:latin typeface="Times New Roman" panose="02020603050405020304" pitchFamily="18" charset="0"/>
                <a:cs typeface="Times New Roman" panose="02020603050405020304" pitchFamily="18" charset="0"/>
              </a:rPr>
              <a:t>No es posible, porque </a:t>
            </a:r>
            <a:r>
              <a:rPr lang="es-ES" sz="4000" dirty="0">
                <a:solidFill>
                  <a:srgbClr val="FFFF00"/>
                </a:solidFill>
                <a:latin typeface="Times New Roman" panose="02020603050405020304" pitchFamily="18" charset="0"/>
                <a:cs typeface="Times New Roman" panose="02020603050405020304" pitchFamily="18" charset="0"/>
              </a:rPr>
              <a:t>Romanos 8:1 </a:t>
            </a:r>
            <a:r>
              <a:rPr lang="es-ES" sz="4000" dirty="0">
                <a:latin typeface="Times New Roman" panose="02020603050405020304" pitchFamily="18" charset="0"/>
                <a:cs typeface="Times New Roman" panose="02020603050405020304" pitchFamily="18" charset="0"/>
              </a:rPr>
              <a:t>da la respuesta: </a:t>
            </a:r>
            <a:r>
              <a:rPr lang="es-ES" sz="4000" i="1" dirty="0">
                <a:solidFill>
                  <a:srgbClr val="FFFF00"/>
                </a:solidFill>
                <a:latin typeface="Times New Roman" panose="02020603050405020304" pitchFamily="18" charset="0"/>
                <a:cs typeface="Times New Roman" panose="02020603050405020304" pitchFamily="18" charset="0"/>
              </a:rPr>
              <a:t>Ahora, pues, _________ condenación hay para los que están en Cristo Jesús, los que no andan conforme a la carne, sino conforme al Espíritu. </a:t>
            </a:r>
            <a:r>
              <a:rPr lang="es-ES" sz="4000" dirty="0">
                <a:latin typeface="Times New Roman" panose="02020603050405020304" pitchFamily="18" charset="0"/>
                <a:cs typeface="Times New Roman" panose="02020603050405020304" pitchFamily="18" charset="0"/>
              </a:rPr>
              <a:t>Dios quiere que estemos gozándonos en comunión con Él cada día.</a:t>
            </a:r>
          </a:p>
        </p:txBody>
      </p:sp>
      <p:sp>
        <p:nvSpPr>
          <p:cNvPr id="2" name="CuadroTexto 1">
            <a:extLst>
              <a:ext uri="{FF2B5EF4-FFF2-40B4-BE49-F238E27FC236}">
                <a16:creationId xmlns:a16="http://schemas.microsoft.com/office/drawing/2014/main" id="{602C0690-709D-524C-CC66-19A5EBA5DC8F}"/>
              </a:ext>
            </a:extLst>
          </p:cNvPr>
          <p:cNvSpPr txBox="1"/>
          <p:nvPr/>
        </p:nvSpPr>
        <p:spPr>
          <a:xfrm>
            <a:off x="6319580" y="2109575"/>
            <a:ext cx="2056323" cy="707886"/>
          </a:xfrm>
          <a:prstGeom prst="rect">
            <a:avLst/>
          </a:prstGeom>
          <a:noFill/>
        </p:spPr>
        <p:txBody>
          <a:bodyPr wrap="square" rtlCol="0">
            <a:spAutoFit/>
          </a:bodyPr>
          <a:lstStyle/>
          <a:p>
            <a:r>
              <a:rPr lang="es-ES" sz="4000" b="1" i="1" dirty="0">
                <a:latin typeface="Times New Roman" panose="02020603050405020304" pitchFamily="18" charset="0"/>
                <a:cs typeface="Times New Roman" panose="02020603050405020304" pitchFamily="18" charset="0"/>
              </a:rPr>
              <a:t>ninguna</a:t>
            </a:r>
            <a:endParaRPr lang="es-PA"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1112638"/>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9341" y="987552"/>
            <a:ext cx="11071272" cy="4657344"/>
          </a:xfrm>
        </p:spPr>
        <p:txBody>
          <a:bodyPr>
            <a:noAutofit/>
          </a:bodyPr>
          <a:lstStyle/>
          <a:p>
            <a:pPr marL="1255713" indent="-676275" algn="just">
              <a:lnSpc>
                <a:spcPct val="100000"/>
              </a:lnSpc>
              <a:spcBef>
                <a:spcPts val="0"/>
              </a:spcBef>
              <a:buNone/>
            </a:pPr>
            <a:r>
              <a:rPr lang="es-ES" sz="4000" dirty="0">
                <a:latin typeface="Times New Roman" panose="02020603050405020304" pitchFamily="18" charset="0"/>
                <a:cs typeface="Times New Roman" panose="02020603050405020304" pitchFamily="18" charset="0"/>
              </a:rPr>
              <a:t>c.	La persona que reclama ser salvo, pero practica el pecado, verdaderamente no es de Dios. ¡No se salva! Los versículos de 1ª de Juan 3:6-9</a:t>
            </a:r>
            <a:r>
              <a:rPr lang="es-ES" sz="4000" dirty="0">
                <a:solidFill>
                  <a:srgbClr val="FFFF00"/>
                </a:solidFill>
                <a:latin typeface="Times New Roman" panose="02020603050405020304" pitchFamily="18" charset="0"/>
                <a:cs typeface="Times New Roman" panose="02020603050405020304" pitchFamily="18" charset="0"/>
              </a:rPr>
              <a:t> </a:t>
            </a:r>
            <a:r>
              <a:rPr lang="es-ES" sz="4000" dirty="0">
                <a:latin typeface="Times New Roman" panose="02020603050405020304" pitchFamily="18" charset="0"/>
                <a:cs typeface="Times New Roman" panose="02020603050405020304" pitchFamily="18" charset="0"/>
              </a:rPr>
              <a:t>nos enseñan, en el idioma original del Nuevo Testamento, que se refieren a aquellos que “practican el pecado.”</a:t>
            </a:r>
            <a:endParaRPr lang="es-ES" sz="4000"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9060150"/>
      </p:ext>
    </p:extLst>
  </p:cSld>
  <p:clrMapOvr>
    <a:masterClrMapping/>
  </p:clrMapOvr>
  <p:transition spd="slow">
    <p:strips dir="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146304" y="1414272"/>
            <a:ext cx="11656917" cy="3547872"/>
          </a:xfrm>
        </p:spPr>
        <p:txBody>
          <a:bodyPr>
            <a:noAutofit/>
          </a:bodyPr>
          <a:lstStyle/>
          <a:p>
            <a:pPr marL="1255713" indent="-676275" algn="just">
              <a:lnSpc>
                <a:spcPct val="100000"/>
              </a:lnSpc>
              <a:spcBef>
                <a:spcPts val="0"/>
              </a:spcBef>
              <a:buNone/>
            </a:pPr>
            <a:r>
              <a:rPr lang="es-ES" sz="4000" dirty="0">
                <a:latin typeface="Times New Roman" panose="02020603050405020304" pitchFamily="18" charset="0"/>
                <a:cs typeface="Times New Roman" panose="02020603050405020304" pitchFamily="18" charset="0"/>
              </a:rPr>
              <a:t>	Favor de leerlo cuidadosamente 1ª de Juan 3:6-9: </a:t>
            </a:r>
            <a:r>
              <a:rPr lang="es-ES" sz="4000" i="1" dirty="0">
                <a:solidFill>
                  <a:srgbClr val="FFFF00"/>
                </a:solidFill>
                <a:latin typeface="Times New Roman" panose="02020603050405020304" pitchFamily="18" charset="0"/>
                <a:cs typeface="Times New Roman" panose="02020603050405020304" pitchFamily="18" charset="0"/>
              </a:rPr>
              <a:t>Todo aquel que permanece en él, no  _______ </a:t>
            </a:r>
            <a:r>
              <a:rPr lang="es-ES" sz="4000" i="1" dirty="0">
                <a:latin typeface="Times New Roman" panose="02020603050405020304" pitchFamily="18" charset="0"/>
                <a:cs typeface="Times New Roman" panose="02020603050405020304" pitchFamily="18" charset="0"/>
              </a:rPr>
              <a:t>(practica el pecado)</a:t>
            </a:r>
            <a:r>
              <a:rPr lang="es-ES" sz="4000" i="1" dirty="0">
                <a:solidFill>
                  <a:srgbClr val="FFFF00"/>
                </a:solidFill>
                <a:latin typeface="Times New Roman" panose="02020603050405020304" pitchFamily="18" charset="0"/>
                <a:cs typeface="Times New Roman" panose="02020603050405020304" pitchFamily="18" charset="0"/>
              </a:rPr>
              <a:t>; todo aquel que _______ </a:t>
            </a:r>
            <a:r>
              <a:rPr lang="es-ES" sz="4000" i="1" dirty="0">
                <a:latin typeface="Times New Roman" panose="02020603050405020304" pitchFamily="18" charset="0"/>
                <a:cs typeface="Times New Roman" panose="02020603050405020304" pitchFamily="18" charset="0"/>
              </a:rPr>
              <a:t>(practica el pecado)</a:t>
            </a:r>
            <a:r>
              <a:rPr lang="es-ES" sz="4000" i="1" dirty="0">
                <a:solidFill>
                  <a:srgbClr val="FFFF00"/>
                </a:solidFill>
                <a:latin typeface="Times New Roman" panose="02020603050405020304" pitchFamily="18" charset="0"/>
                <a:cs typeface="Times New Roman" panose="02020603050405020304" pitchFamily="18" charset="0"/>
              </a:rPr>
              <a:t>,</a:t>
            </a:r>
            <a:r>
              <a:rPr lang="es-ES" sz="4000" i="1" dirty="0">
                <a:latin typeface="Times New Roman" panose="02020603050405020304" pitchFamily="18" charset="0"/>
                <a:cs typeface="Times New Roman" panose="02020603050405020304" pitchFamily="18" charset="0"/>
              </a:rPr>
              <a:t> </a:t>
            </a:r>
            <a:r>
              <a:rPr lang="es-ES" sz="4000" i="1" dirty="0">
                <a:solidFill>
                  <a:srgbClr val="FFFF00"/>
                </a:solidFill>
                <a:latin typeface="Times New Roman" panose="02020603050405020304" pitchFamily="18" charset="0"/>
                <a:cs typeface="Times New Roman" panose="02020603050405020304" pitchFamily="18" charset="0"/>
              </a:rPr>
              <a:t>no le ha visto, ni le ha conocido. </a:t>
            </a:r>
          </a:p>
        </p:txBody>
      </p:sp>
      <p:sp>
        <p:nvSpPr>
          <p:cNvPr id="3" name="CuadroTexto 2">
            <a:extLst>
              <a:ext uri="{FF2B5EF4-FFF2-40B4-BE49-F238E27FC236}">
                <a16:creationId xmlns:a16="http://schemas.microsoft.com/office/drawing/2014/main" id="{CCD4526C-DE27-5C27-1164-D21746FDA489}"/>
              </a:ext>
            </a:extLst>
          </p:cNvPr>
          <p:cNvSpPr txBox="1"/>
          <p:nvPr/>
        </p:nvSpPr>
        <p:spPr>
          <a:xfrm>
            <a:off x="9822717" y="2032478"/>
            <a:ext cx="1445559"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peca</a:t>
            </a:r>
            <a:endParaRPr lang="es-PA" sz="4000"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14C39291-6992-2923-3A19-9F07E3C0AE6F}"/>
              </a:ext>
            </a:extLst>
          </p:cNvPr>
          <p:cNvSpPr txBox="1"/>
          <p:nvPr/>
        </p:nvSpPr>
        <p:spPr>
          <a:xfrm>
            <a:off x="9798333" y="2650684"/>
            <a:ext cx="1512794"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peca</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924377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560364" y="548460"/>
            <a:ext cx="11071272" cy="5907757"/>
          </a:xfrm>
        </p:spPr>
        <p:txBody>
          <a:bodyPr>
            <a:noAutofit/>
          </a:bodyPr>
          <a:lstStyle/>
          <a:p>
            <a:pPr marL="579438" indent="0" algn="just">
              <a:lnSpc>
                <a:spcPct val="100000"/>
              </a:lnSpc>
              <a:spcBef>
                <a:spcPts val="0"/>
              </a:spcBef>
              <a:buNone/>
            </a:pPr>
            <a:r>
              <a:rPr lang="es-ES" sz="4000" i="1" dirty="0">
                <a:solidFill>
                  <a:srgbClr val="FFFF00"/>
                </a:solidFill>
                <a:latin typeface="Times New Roman" panose="02020603050405020304" pitchFamily="18" charset="0"/>
                <a:cs typeface="Times New Roman" panose="02020603050405020304" pitchFamily="18" charset="0"/>
              </a:rPr>
              <a:t>Hijitos, nadie os________; el que hace justicia es justo, como él es justo. </a:t>
            </a:r>
            <a:r>
              <a:rPr lang="es-ES" sz="4000" b="1" i="1" dirty="0">
                <a:solidFill>
                  <a:srgbClr val="FFFF00"/>
                </a:solidFill>
                <a:latin typeface="Times New Roman" panose="02020603050405020304" pitchFamily="18" charset="0"/>
                <a:cs typeface="Times New Roman" panose="02020603050405020304" pitchFamily="18" charset="0"/>
              </a:rPr>
              <a:t>El que practica el pecado es del diablo</a:t>
            </a:r>
            <a:r>
              <a:rPr lang="es-ES" sz="4000" i="1" dirty="0">
                <a:solidFill>
                  <a:srgbClr val="FFFF00"/>
                </a:solidFill>
                <a:latin typeface="Times New Roman" panose="02020603050405020304" pitchFamily="18" charset="0"/>
                <a:cs typeface="Times New Roman" panose="02020603050405020304" pitchFamily="18" charset="0"/>
              </a:rPr>
              <a:t>; porque el diablo peca desde el principio. Para esto apareció el Hijo de Dios, para deshacer las obras del diablo. Todo aquel que es nacido de Dios, </a:t>
            </a:r>
            <a:r>
              <a:rPr lang="es-ES" sz="4000" b="1" i="1" dirty="0">
                <a:solidFill>
                  <a:srgbClr val="FFFF00"/>
                </a:solidFill>
                <a:latin typeface="Times New Roman" panose="02020603050405020304" pitchFamily="18" charset="0"/>
                <a:cs typeface="Times New Roman" panose="02020603050405020304" pitchFamily="18" charset="0"/>
              </a:rPr>
              <a:t>no practica el pecado, </a:t>
            </a:r>
            <a:r>
              <a:rPr lang="es-ES" sz="4000" i="1" dirty="0">
                <a:solidFill>
                  <a:srgbClr val="FFFF00"/>
                </a:solidFill>
                <a:latin typeface="Times New Roman" panose="02020603050405020304" pitchFamily="18" charset="0"/>
                <a:cs typeface="Times New Roman" panose="02020603050405020304" pitchFamily="18" charset="0"/>
              </a:rPr>
              <a:t>porque la simiente de ________ permanece en él; y no puede pecar </a:t>
            </a:r>
            <a:r>
              <a:rPr lang="es-ES" sz="4000" dirty="0">
                <a:latin typeface="Times New Roman" panose="02020603050405020304" pitchFamily="18" charset="0"/>
                <a:cs typeface="Times New Roman" panose="02020603050405020304" pitchFamily="18" charset="0"/>
              </a:rPr>
              <a:t>(practicar el pecado)</a:t>
            </a:r>
            <a:r>
              <a:rPr lang="es-ES" sz="4000" i="1" dirty="0">
                <a:solidFill>
                  <a:srgbClr val="FFFF00"/>
                </a:solidFill>
                <a:latin typeface="Times New Roman" panose="02020603050405020304" pitchFamily="18" charset="0"/>
                <a:cs typeface="Times New Roman" panose="02020603050405020304" pitchFamily="18" charset="0"/>
              </a:rPr>
              <a:t>, porque es nacido de Dios.</a:t>
            </a:r>
          </a:p>
        </p:txBody>
      </p:sp>
      <p:sp>
        <p:nvSpPr>
          <p:cNvPr id="3" name="CuadroTexto 2">
            <a:extLst>
              <a:ext uri="{FF2B5EF4-FFF2-40B4-BE49-F238E27FC236}">
                <a16:creationId xmlns:a16="http://schemas.microsoft.com/office/drawing/2014/main" id="{CCD4526C-DE27-5C27-1164-D21746FDA489}"/>
              </a:ext>
            </a:extLst>
          </p:cNvPr>
          <p:cNvSpPr txBox="1"/>
          <p:nvPr/>
        </p:nvSpPr>
        <p:spPr>
          <a:xfrm>
            <a:off x="4804813" y="539675"/>
            <a:ext cx="1727947"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engañe</a:t>
            </a:r>
            <a:endParaRPr lang="es-PA" sz="4000"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14C39291-6992-2923-3A19-9F07E3C0AE6F}"/>
              </a:ext>
            </a:extLst>
          </p:cNvPr>
          <p:cNvSpPr txBox="1"/>
          <p:nvPr/>
        </p:nvSpPr>
        <p:spPr>
          <a:xfrm>
            <a:off x="6039792" y="4223734"/>
            <a:ext cx="1512794"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Dios</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461965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524256" y="574100"/>
            <a:ext cx="10716768" cy="5656012"/>
          </a:xfrm>
        </p:spPr>
        <p:txBody>
          <a:bodyPr>
            <a:noAutofit/>
          </a:bodyPr>
          <a:lstStyle/>
          <a:p>
            <a:pPr marL="1377950" indent="-798513" algn="just">
              <a:lnSpc>
                <a:spcPct val="100000"/>
              </a:lnSpc>
              <a:spcBef>
                <a:spcPts val="0"/>
              </a:spcBef>
              <a:buAutoNum type="alphaLcPeriod" startAt="4"/>
            </a:pPr>
            <a:r>
              <a:rPr lang="es-ES" sz="4000" dirty="0">
                <a:latin typeface="Times New Roman" panose="02020603050405020304" pitchFamily="18" charset="0"/>
                <a:cs typeface="Times New Roman" panose="02020603050405020304" pitchFamily="18" charset="0"/>
              </a:rPr>
              <a:t>¿Qué Dios dice con respecto a la persona que tiene el concepto de que nunca ha pecado? 1ª de Juan 1:8 declara: </a:t>
            </a:r>
            <a:r>
              <a:rPr lang="es-ES" sz="4000" i="1" dirty="0">
                <a:solidFill>
                  <a:srgbClr val="FFFF00"/>
                </a:solidFill>
                <a:latin typeface="Times New Roman" panose="02020603050405020304" pitchFamily="18" charset="0"/>
                <a:cs typeface="Times New Roman" panose="02020603050405020304" pitchFamily="18" charset="0"/>
              </a:rPr>
              <a:t>Si decimos que no tenemos ningún pecado, nos engañamos y la verdad no está en nosotros. </a:t>
            </a:r>
          </a:p>
          <a:p>
            <a:pPr marL="1377950" indent="-800100" algn="just">
              <a:lnSpc>
                <a:spcPct val="100000"/>
              </a:lnSpc>
              <a:spcBef>
                <a:spcPts val="0"/>
              </a:spcBef>
              <a:buNone/>
            </a:pPr>
            <a:r>
              <a:rPr lang="es-ES" sz="4000" dirty="0">
                <a:latin typeface="Times New Roman" panose="02020603050405020304" pitchFamily="18" charset="0"/>
                <a:cs typeface="Times New Roman" panose="02020603050405020304" pitchFamily="18" charset="0"/>
              </a:rPr>
              <a:t>	No debemos negar que hayamos pecado, sino debemos reconocer lo que hemos hecho, e inmediatamente confesarlo a Dios con arrepentimiento. </a:t>
            </a:r>
            <a:endParaRPr lang="es-ES" sz="4000"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5380811"/>
      </p:ext>
    </p:extLst>
  </p:cSld>
  <p:clrMapOvr>
    <a:masterClrMapping/>
  </p:clrMapOvr>
  <p:transition spd="slow">
    <p:strips dir="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9341" y="1317812"/>
            <a:ext cx="11071272" cy="4719918"/>
          </a:xfrm>
        </p:spPr>
        <p:txBody>
          <a:bodyPr>
            <a:normAutofit/>
          </a:bodyPr>
          <a:lstStyle/>
          <a:p>
            <a:pPr marL="579438" indent="0" algn="just">
              <a:lnSpc>
                <a:spcPct val="100000"/>
              </a:lnSpc>
              <a:buNone/>
            </a:pPr>
            <a:r>
              <a:rPr lang="es-ES" sz="4000" dirty="0">
                <a:latin typeface="Times New Roman" panose="02020603050405020304" pitchFamily="18" charset="0"/>
                <a:cs typeface="Times New Roman" panose="02020603050405020304" pitchFamily="18" charset="0"/>
              </a:rPr>
              <a:t>En 1ª de Juan 1:10 esta verdad se repite nuevamente: </a:t>
            </a:r>
            <a:r>
              <a:rPr lang="es-ES" sz="4000" i="1" dirty="0">
                <a:solidFill>
                  <a:srgbClr val="FFFF00"/>
                </a:solidFill>
                <a:latin typeface="Times New Roman" panose="02020603050405020304" pitchFamily="18" charset="0"/>
                <a:cs typeface="Times New Roman" panose="02020603050405020304" pitchFamily="18" charset="0"/>
              </a:rPr>
              <a:t>Si decimos que____ hemos pecado, le hacemos a El ___________y su Palabra no está en nosotros. </a:t>
            </a:r>
            <a:r>
              <a:rPr lang="es-ES" sz="4000" dirty="0">
                <a:latin typeface="Times New Roman" panose="02020603050405020304" pitchFamily="18" charset="0"/>
                <a:cs typeface="Times New Roman" panose="02020603050405020304" pitchFamily="18" charset="0"/>
              </a:rPr>
              <a:t>Aquellos que niegan el hecho que son pecadores están en realidad llamando a Dios mentiroso y no le pertenecen a Dios. ¿Es posible que Dios pueda mentir? ¡ JAMÁS!</a:t>
            </a:r>
          </a:p>
        </p:txBody>
      </p:sp>
      <p:sp>
        <p:nvSpPr>
          <p:cNvPr id="2" name="CuadroTexto 1">
            <a:extLst>
              <a:ext uri="{FF2B5EF4-FFF2-40B4-BE49-F238E27FC236}">
                <a16:creationId xmlns:a16="http://schemas.microsoft.com/office/drawing/2014/main" id="{3A72E39A-C9D4-B92C-9839-3D6569BC3B46}"/>
              </a:ext>
            </a:extLst>
          </p:cNvPr>
          <p:cNvSpPr txBox="1"/>
          <p:nvPr/>
        </p:nvSpPr>
        <p:spPr>
          <a:xfrm>
            <a:off x="7236937" y="1900696"/>
            <a:ext cx="914400"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no</a:t>
            </a:r>
            <a:endParaRPr lang="es-PA" sz="4000" i="1" dirty="0">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04C24B99-A977-1755-8EAF-9C8C6D7F2DF7}"/>
              </a:ext>
            </a:extLst>
          </p:cNvPr>
          <p:cNvSpPr txBox="1"/>
          <p:nvPr/>
        </p:nvSpPr>
        <p:spPr>
          <a:xfrm>
            <a:off x="5101041" y="2535731"/>
            <a:ext cx="2550423"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mentiroso</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487800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968188" y="470646"/>
          <a:ext cx="9518527" cy="6030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lecha: a la derecha con bandas 1">
            <a:extLst>
              <a:ext uri="{FF2B5EF4-FFF2-40B4-BE49-F238E27FC236}">
                <a16:creationId xmlns:a16="http://schemas.microsoft.com/office/drawing/2014/main" id="{34E79AB6-34FB-7E47-30AA-943C0CA9A54A}"/>
              </a:ext>
            </a:extLst>
          </p:cNvPr>
          <p:cNvSpPr/>
          <p:nvPr/>
        </p:nvSpPr>
        <p:spPr>
          <a:xfrm>
            <a:off x="526473" y="850526"/>
            <a:ext cx="10143768" cy="5156948"/>
          </a:xfrm>
          <a:prstGeom prst="striped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457200">
              <a:defRPr/>
            </a:pPr>
            <a:r>
              <a:rPr lang="es-ES" sz="5400" b="1" dirty="0">
                <a:solidFill>
                  <a:prstClr val="black"/>
                </a:solidFill>
              </a:rPr>
              <a:t>II. LA SEGURIDAD DE LA SALVACIÓN</a:t>
            </a:r>
          </a:p>
        </p:txBody>
      </p:sp>
    </p:spTree>
    <p:extLst>
      <p:ext uri="{BB962C8B-B14F-4D97-AF65-F5344CB8AC3E}">
        <p14:creationId xmlns:p14="http://schemas.microsoft.com/office/powerpoint/2010/main" val="3034496888"/>
      </p:ext>
    </p:extLst>
  </p:cSld>
  <p:clrMapOvr>
    <a:masterClrMapping/>
  </p:clrMapOvr>
  <p:transition spd="slow">
    <p:cover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2">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9341" y="1317812"/>
            <a:ext cx="11071272" cy="4719918"/>
          </a:xfrm>
        </p:spPr>
        <p:txBody>
          <a:bodyPr>
            <a:normAutofit/>
          </a:bodyPr>
          <a:lstStyle/>
          <a:p>
            <a:pPr marL="579438" indent="0" algn="just">
              <a:lnSpc>
                <a:spcPct val="100000"/>
              </a:lnSpc>
              <a:buNone/>
            </a:pPr>
            <a:r>
              <a:rPr lang="es-ES" sz="4000" b="1" dirty="0">
                <a:latin typeface="Times New Roman" panose="02020603050405020304" pitchFamily="18" charset="0"/>
                <a:cs typeface="Times New Roman" panose="02020603050405020304" pitchFamily="18" charset="0"/>
              </a:rPr>
              <a:t>II. LA SEGURIDAD DE LA SALVACIÓN</a:t>
            </a:r>
          </a:p>
          <a:p>
            <a:pPr marL="579438" indent="0" algn="just">
              <a:lnSpc>
                <a:spcPct val="100000"/>
              </a:lnSpc>
              <a:buNone/>
            </a:pPr>
            <a:r>
              <a:rPr lang="es-ES" sz="4000" dirty="0">
                <a:latin typeface="Times New Roman" panose="02020603050405020304" pitchFamily="18" charset="0"/>
                <a:cs typeface="Times New Roman" panose="02020603050405020304" pitchFamily="18" charset="0"/>
              </a:rPr>
              <a:t>No debe permitirle a Satanás que robe su seguridad si realmente pertenece a Jesucristo. Por el otro lado, hay muchos que creen que están en la verdad, cuando en realidad están en error. Lamentablemente esta es la peor clase de decepción que uno puede experimentar. </a:t>
            </a:r>
          </a:p>
        </p:txBody>
      </p:sp>
    </p:spTree>
    <p:extLst>
      <p:ext uri="{BB962C8B-B14F-4D97-AF65-F5344CB8AC3E}">
        <p14:creationId xmlns:p14="http://schemas.microsoft.com/office/powerpoint/2010/main" val="1514598717"/>
      </p:ext>
    </p:extLst>
  </p:cSld>
  <p:clrMapOvr>
    <a:masterClrMapping/>
  </p:clrMapOvr>
  <p:transition spd="slow">
    <p:strips dir="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11632" y="805194"/>
            <a:ext cx="11071272" cy="5179970"/>
          </a:xfrm>
        </p:spPr>
        <p:txBody>
          <a:bodyPr>
            <a:noAutofit/>
          </a:bodyPr>
          <a:lstStyle/>
          <a:p>
            <a:pPr marL="579438" indent="0" algn="just">
              <a:lnSpc>
                <a:spcPct val="100000"/>
              </a:lnSpc>
              <a:buNone/>
            </a:pPr>
            <a:r>
              <a:rPr lang="es-ES" sz="4000" dirty="0">
                <a:latin typeface="Times New Roman" panose="02020603050405020304" pitchFamily="18" charset="0"/>
                <a:cs typeface="Times New Roman" panose="02020603050405020304" pitchFamily="18" charset="0"/>
              </a:rPr>
              <a:t>No permita que sus pensamientos le traicionen creyendo que es salvo, si en realidad está perdido. La salvación está basada en la gracia de Dios que nos trae la fe y la confianza en Cristo. No puede depender de sus sentimientos y emociones para la seguridad de su salvación.</a:t>
            </a:r>
          </a:p>
          <a:p>
            <a:pPr marL="1146175" indent="-566738" algn="just">
              <a:lnSpc>
                <a:spcPct val="100000"/>
              </a:lnSpc>
              <a:buNone/>
            </a:pPr>
            <a:r>
              <a:rPr lang="es-ES" sz="4000" dirty="0">
                <a:latin typeface="Times New Roman" panose="02020603050405020304" pitchFamily="18" charset="0"/>
                <a:cs typeface="Times New Roman" panose="02020603050405020304" pitchFamily="18" charset="0"/>
              </a:rPr>
              <a:t>1. Podemos tener la seguridad de nuestra salvación por lo que Dios Padre ha hecho.</a:t>
            </a:r>
          </a:p>
        </p:txBody>
      </p:sp>
    </p:spTree>
    <p:extLst>
      <p:ext uri="{BB962C8B-B14F-4D97-AF65-F5344CB8AC3E}">
        <p14:creationId xmlns:p14="http://schemas.microsoft.com/office/powerpoint/2010/main" val="1500463152"/>
      </p:ext>
    </p:extLst>
  </p:cSld>
  <p:clrMapOvr>
    <a:masterClrMapping/>
  </p:clrMapOvr>
  <p:transition spd="slow">
    <p:strips dir="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25485" y="378248"/>
            <a:ext cx="11281605" cy="6062598"/>
          </a:xfrm>
        </p:spPr>
        <p:txBody>
          <a:bodyPr>
            <a:noAutofit/>
          </a:bodyPr>
          <a:lstStyle/>
          <a:p>
            <a:pPr marL="914400" indent="-736600" algn="just">
              <a:lnSpc>
                <a:spcPct val="100000"/>
              </a:lnSpc>
              <a:buNone/>
            </a:pPr>
            <a:r>
              <a:rPr lang="es-ES" sz="4000" dirty="0">
                <a:latin typeface="Times New Roman" panose="02020603050405020304" pitchFamily="18" charset="0"/>
                <a:cs typeface="Times New Roman" panose="02020603050405020304" pitchFamily="18" charset="0"/>
              </a:rPr>
              <a:t>a.	Dios nos hizo Sus hijos. </a:t>
            </a:r>
            <a:r>
              <a:rPr lang="es-ES" sz="4000" dirty="0" smtClean="0">
                <a:latin typeface="Times New Roman" panose="02020603050405020304" pitchFamily="18" charset="0"/>
                <a:cs typeface="Times New Roman" panose="02020603050405020304" pitchFamily="18" charset="0"/>
              </a:rPr>
              <a:t>1ª </a:t>
            </a:r>
            <a:r>
              <a:rPr lang="es-ES" sz="4000" dirty="0">
                <a:latin typeface="Times New Roman" panose="02020603050405020304" pitchFamily="18" charset="0"/>
                <a:cs typeface="Times New Roman" panose="02020603050405020304" pitchFamily="18" charset="0"/>
              </a:rPr>
              <a:t>de Pedro 2:9-10 dice: </a:t>
            </a:r>
            <a:r>
              <a:rPr lang="es-ES" sz="4000" i="1" dirty="0">
                <a:solidFill>
                  <a:srgbClr val="FFFF00"/>
                </a:solidFill>
                <a:latin typeface="Times New Roman" panose="02020603050405020304" pitchFamily="18" charset="0"/>
                <a:cs typeface="Times New Roman" panose="02020603050405020304" pitchFamily="18" charset="0"/>
              </a:rPr>
              <a:t>Mas vosotros sois linaje escogido, real sacerdocio, nación santa, pueblo </a:t>
            </a:r>
            <a:r>
              <a:rPr lang="es-ES" sz="4000" i="1" dirty="0" smtClean="0">
                <a:solidFill>
                  <a:srgbClr val="FFFF00"/>
                </a:solidFill>
                <a:latin typeface="Times New Roman" panose="02020603050405020304" pitchFamily="18" charset="0"/>
                <a:cs typeface="Times New Roman" panose="02020603050405020304" pitchFamily="18" charset="0"/>
              </a:rPr>
              <a:t>____________ </a:t>
            </a:r>
            <a:r>
              <a:rPr lang="es-ES" sz="4000" i="1" dirty="0">
                <a:solidFill>
                  <a:srgbClr val="FFFF00"/>
                </a:solidFill>
                <a:latin typeface="Times New Roman" panose="02020603050405020304" pitchFamily="18" charset="0"/>
                <a:cs typeface="Times New Roman" panose="02020603050405020304" pitchFamily="18" charset="0"/>
              </a:rPr>
              <a:t>por Dios, para que anunciéis las virtudes de aquel que os llamó de las tinieblas a Su luz admirable; vosotros que en otro tiempo no erais pueblo, pero </a:t>
            </a:r>
            <a:r>
              <a:rPr lang="es-ES" sz="4000" i="1" dirty="0" smtClean="0">
                <a:solidFill>
                  <a:srgbClr val="FFFF00"/>
                </a:solidFill>
                <a:latin typeface="Times New Roman" panose="02020603050405020304" pitchFamily="18" charset="0"/>
                <a:cs typeface="Times New Roman" panose="02020603050405020304" pitchFamily="18" charset="0"/>
              </a:rPr>
              <a:t>que _____ </a:t>
            </a:r>
            <a:r>
              <a:rPr lang="es-ES" sz="4000" i="1" dirty="0">
                <a:solidFill>
                  <a:srgbClr val="FFFF00"/>
                </a:solidFill>
                <a:latin typeface="Times New Roman" panose="02020603050405020304" pitchFamily="18" charset="0"/>
                <a:cs typeface="Times New Roman" panose="02020603050405020304" pitchFamily="18" charset="0"/>
              </a:rPr>
              <a:t>sois pueblo de Dios; que en otro tiempo no habíais alcanzado misericordia, </a:t>
            </a:r>
            <a:r>
              <a:rPr lang="es-ES" sz="4000" i="1" dirty="0" smtClean="0">
                <a:solidFill>
                  <a:srgbClr val="FFFF00"/>
                </a:solidFill>
                <a:latin typeface="Times New Roman" panose="02020603050405020304" pitchFamily="18" charset="0"/>
                <a:cs typeface="Times New Roman" panose="02020603050405020304" pitchFamily="18" charset="0"/>
              </a:rPr>
              <a:t>pero ahora </a:t>
            </a:r>
            <a:r>
              <a:rPr lang="es-ES" sz="4000" i="1" dirty="0">
                <a:solidFill>
                  <a:srgbClr val="FFFF00"/>
                </a:solidFill>
                <a:latin typeface="Times New Roman" panose="02020603050405020304" pitchFamily="18" charset="0"/>
                <a:cs typeface="Times New Roman" panose="02020603050405020304" pitchFamily="18" charset="0"/>
              </a:rPr>
              <a:t>habéis alcanzado misericordia. </a:t>
            </a:r>
          </a:p>
        </p:txBody>
      </p:sp>
      <p:sp>
        <p:nvSpPr>
          <p:cNvPr id="2" name="CuadroTexto 1">
            <a:extLst>
              <a:ext uri="{FF2B5EF4-FFF2-40B4-BE49-F238E27FC236}">
                <a16:creationId xmlns:a16="http://schemas.microsoft.com/office/drawing/2014/main" id="{00317EA6-0DDD-4FBD-BF0A-03754815DCDC}"/>
              </a:ext>
            </a:extLst>
          </p:cNvPr>
          <p:cNvSpPr txBox="1"/>
          <p:nvPr/>
        </p:nvSpPr>
        <p:spPr>
          <a:xfrm>
            <a:off x="8570088" y="1605832"/>
            <a:ext cx="2379216" cy="707886"/>
          </a:xfrm>
          <a:prstGeom prst="rect">
            <a:avLst/>
          </a:prstGeom>
          <a:noFill/>
        </p:spPr>
        <p:txBody>
          <a:bodyPr wrap="square" rtlCol="0">
            <a:spAutoFit/>
          </a:bodyPr>
          <a:lstStyle/>
          <a:p>
            <a:r>
              <a:rPr lang="es-MX" sz="4000" i="1" dirty="0" smtClean="0">
                <a:latin typeface="Times New Roman" panose="02020603050405020304" pitchFamily="18" charset="0"/>
                <a:cs typeface="Times New Roman" panose="02020603050405020304" pitchFamily="18" charset="0"/>
              </a:rPr>
              <a:t>adquirido</a:t>
            </a:r>
            <a:r>
              <a:rPr lang="es-MX" sz="3600" i="1" dirty="0" smtClean="0">
                <a:solidFill>
                  <a:srgbClr val="FFFF00"/>
                </a:solidFill>
                <a:latin typeface="Times New Roman" panose="02020603050405020304" pitchFamily="18" charset="0"/>
                <a:cs typeface="Times New Roman" panose="02020603050405020304" pitchFamily="18" charset="0"/>
              </a:rPr>
              <a:t>                                                                                                                                                                                                                                                                                                                                                                                                                                                                                                                                                                                                                                                                                                                                                                                                                                                                                                                                                                                                                                                                                                                                                                                                                                                                                                                                                                                                                                                                                                                                                                                                                                                                                                                                                                                                                                                                                                                                                                                                                                                                                                                                                                                                                                                                                                                                                                                                                                                                                                                                                                                                                                                                                                                                                                                                                                                                                                                                                                                                                                                                                                                                                                                                                                                                                                                                                                                                                                                                                                     </a:t>
            </a:r>
            <a:endParaRPr lang="es-PA" sz="3600" i="1" dirty="0">
              <a:solidFill>
                <a:srgbClr val="FFFF00"/>
              </a:solidFill>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30D348CC-B53F-488E-875F-AC4C35DEDDAD}"/>
              </a:ext>
            </a:extLst>
          </p:cNvPr>
          <p:cNvSpPr txBox="1"/>
          <p:nvPr/>
        </p:nvSpPr>
        <p:spPr>
          <a:xfrm>
            <a:off x="4922239" y="3423402"/>
            <a:ext cx="1520121" cy="1323439"/>
          </a:xfrm>
          <a:prstGeom prst="rect">
            <a:avLst/>
          </a:prstGeom>
          <a:noFill/>
        </p:spPr>
        <p:txBody>
          <a:bodyPr wrap="square" rtlCol="0">
            <a:spAutoFit/>
          </a:bodyPr>
          <a:lstStyle/>
          <a:p>
            <a:r>
              <a:rPr lang="es-MX" sz="4000" dirty="0">
                <a:latin typeface="Times New Roman" panose="02020603050405020304" pitchFamily="18" charset="0"/>
                <a:cs typeface="Times New Roman" panose="02020603050405020304" pitchFamily="18" charset="0"/>
              </a:rPr>
              <a:t>                                                                                                                                                                                                                                                                                                                                                                                                                                                                                                                                                                                                                                                                                                                                                                                                                                                                                                                                                                                                                                                                                                                                                                                                                                                                                                                                                                                                                                                                                                                                                                                                                                                                                                                                                                                                                                                                                                                                                                                                                                                                                                                                                                                                                                                                                                                                                                                                                                                          </a:t>
            </a:r>
            <a:r>
              <a:rPr lang="es-MX" sz="4000" dirty="0" smtClean="0">
                <a:latin typeface="Times New Roman" panose="02020603050405020304" pitchFamily="18" charset="0"/>
                <a:cs typeface="Times New Roman" panose="02020603050405020304" pitchFamily="18" charset="0"/>
              </a:rPr>
              <a:t>a</a:t>
            </a:r>
            <a:r>
              <a:rPr lang="es-MX" sz="4000" i="1" dirty="0" smtClean="0">
                <a:latin typeface="Times New Roman" panose="02020603050405020304" pitchFamily="18" charset="0"/>
                <a:cs typeface="Times New Roman" panose="02020603050405020304" pitchFamily="18" charset="0"/>
              </a:rPr>
              <a:t>hora</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680361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9341" y="1182623"/>
            <a:ext cx="11071272" cy="4109813"/>
          </a:xfrm>
        </p:spPr>
        <p:txBody>
          <a:bodyPr>
            <a:normAutofit/>
          </a:bodyPr>
          <a:lstStyle/>
          <a:p>
            <a:pPr marL="579438" indent="0" algn="just">
              <a:lnSpc>
                <a:spcPct val="100000"/>
              </a:lnSpc>
              <a:buNone/>
            </a:pPr>
            <a:r>
              <a:rPr lang="es-ES" sz="4000" dirty="0">
                <a:latin typeface="Times New Roman" panose="02020603050405020304" pitchFamily="18" charset="0"/>
                <a:cs typeface="Times New Roman" panose="02020603050405020304" pitchFamily="18" charset="0"/>
              </a:rPr>
              <a:t>También, en Filipenses 3:20 el Apóstol Pablo lo confirma: </a:t>
            </a:r>
            <a:r>
              <a:rPr lang="es-ES" sz="4000" i="1" dirty="0">
                <a:solidFill>
                  <a:srgbClr val="FFFF00"/>
                </a:solidFill>
                <a:latin typeface="Times New Roman" panose="02020603050405020304" pitchFamily="18" charset="0"/>
                <a:cs typeface="Times New Roman" panose="02020603050405020304" pitchFamily="18" charset="0"/>
              </a:rPr>
              <a:t>Nuestra ciudadanía está en </a:t>
            </a:r>
            <a:r>
              <a:rPr lang="es-ES" sz="4000" i="1" dirty="0" smtClean="0">
                <a:solidFill>
                  <a:srgbClr val="FFFF00"/>
                </a:solidFill>
                <a:latin typeface="Times New Roman" panose="02020603050405020304" pitchFamily="18" charset="0"/>
                <a:cs typeface="Times New Roman" panose="02020603050405020304" pitchFamily="18" charset="0"/>
              </a:rPr>
              <a:t>los ________, </a:t>
            </a:r>
            <a:r>
              <a:rPr lang="es-ES" sz="4000" i="1" dirty="0">
                <a:solidFill>
                  <a:srgbClr val="FFFF00"/>
                </a:solidFill>
                <a:latin typeface="Times New Roman" panose="02020603050405020304" pitchFamily="18" charset="0"/>
                <a:cs typeface="Times New Roman" panose="02020603050405020304" pitchFamily="18" charset="0"/>
              </a:rPr>
              <a:t>de donde también esperamos al Salvador, al Señor Jesucristo. </a:t>
            </a:r>
            <a:r>
              <a:rPr lang="es-ES" sz="4000" dirty="0">
                <a:latin typeface="Times New Roman" panose="02020603050405020304" pitchFamily="18" charset="0"/>
                <a:cs typeface="Times New Roman" panose="02020603050405020304" pitchFamily="18" charset="0"/>
              </a:rPr>
              <a:t>El plan de salvación comenzó y terminó con Dios. Es Su plan y Él mismo llevó a cabo ese plan para poder salvarnos. </a:t>
            </a:r>
          </a:p>
        </p:txBody>
      </p:sp>
      <p:sp>
        <p:nvSpPr>
          <p:cNvPr id="2" name="CuadroTexto 1">
            <a:extLst>
              <a:ext uri="{FF2B5EF4-FFF2-40B4-BE49-F238E27FC236}">
                <a16:creationId xmlns:a16="http://schemas.microsoft.com/office/drawing/2014/main" id="{15A355CD-5630-41D6-BC35-E11340792B3D}"/>
              </a:ext>
            </a:extLst>
          </p:cNvPr>
          <p:cNvSpPr txBox="1"/>
          <p:nvPr/>
        </p:nvSpPr>
        <p:spPr>
          <a:xfrm>
            <a:off x="1516448" y="2402014"/>
            <a:ext cx="1400175" cy="707886"/>
          </a:xfrm>
          <a:prstGeom prst="rect">
            <a:avLst/>
          </a:prstGeom>
          <a:noFill/>
        </p:spPr>
        <p:txBody>
          <a:bodyPr wrap="square" rtlCol="0">
            <a:spAutoFit/>
          </a:bodyPr>
          <a:lstStyle/>
          <a:p>
            <a:r>
              <a:rPr lang="es-MX" sz="4000" i="1" dirty="0">
                <a:latin typeface="Times New Roman" panose="02020603050405020304" pitchFamily="18" charset="0"/>
                <a:cs typeface="Times New Roman" panose="02020603050405020304" pitchFamily="18" charset="0"/>
              </a:rPr>
              <a:t>cielos</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4774607"/>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87679" y="987551"/>
            <a:ext cx="10632789" cy="5282543"/>
          </a:xfrm>
        </p:spPr>
        <p:txBody>
          <a:bodyPr>
            <a:normAutofit/>
          </a:bodyPr>
          <a:lstStyle/>
          <a:p>
            <a:pPr marL="579438" indent="0" algn="just">
              <a:lnSpc>
                <a:spcPct val="100000"/>
              </a:lnSpc>
              <a:buNone/>
            </a:pPr>
            <a:r>
              <a:rPr lang="es-ES" sz="4000" dirty="0">
                <a:latin typeface="Times New Roman" panose="02020603050405020304" pitchFamily="18" charset="0"/>
                <a:cs typeface="Times New Roman" panose="02020603050405020304" pitchFamily="18" charset="0"/>
              </a:rPr>
              <a:t>Cuando una persona se arrepiente de sus pecados, deposita su confianza en Jesucristo y se entrega a Él, en ese momento llega a ser hijo de Dios. Igual como soy hijo de mis padres para siempre, así soy hijo de Dios para siempre. Nunca se pierde esta relación de ser Su hijo, porque nací en Su familia.</a:t>
            </a:r>
          </a:p>
        </p:txBody>
      </p:sp>
    </p:spTree>
    <p:extLst>
      <p:ext uri="{BB962C8B-B14F-4D97-AF65-F5344CB8AC3E}">
        <p14:creationId xmlns:p14="http://schemas.microsoft.com/office/powerpoint/2010/main" val="1878769658"/>
      </p:ext>
    </p:extLst>
  </p:cSld>
  <p:clrMapOvr>
    <a:masterClrMapping/>
  </p:clrMapOvr>
  <p:transition spd="slow">
    <p:strips dir="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560364" y="1365503"/>
            <a:ext cx="11071272" cy="4941167"/>
          </a:xfrm>
        </p:spPr>
        <p:txBody>
          <a:bodyPr>
            <a:normAutofit/>
          </a:bodyPr>
          <a:lstStyle/>
          <a:p>
            <a:pPr marL="1255713" indent="-676275" algn="just">
              <a:lnSpc>
                <a:spcPct val="100000"/>
              </a:lnSpc>
              <a:buNone/>
            </a:pPr>
            <a:r>
              <a:rPr lang="es-ES" sz="4000" dirty="0">
                <a:latin typeface="Times New Roman" panose="02020603050405020304" pitchFamily="18" charset="0"/>
                <a:cs typeface="Times New Roman" panose="02020603050405020304" pitchFamily="18" charset="0"/>
              </a:rPr>
              <a:t>b.	Dios nos dio Su justicia. En Romanos 4:1-5 el Apóstol Pablo nos dice como nosotros “recibimos” a Jesucristo. El versículo 3 hace una pregunta para hacernos pensar: </a:t>
            </a:r>
            <a:r>
              <a:rPr lang="es-ES" sz="4000" i="1" dirty="0">
                <a:solidFill>
                  <a:srgbClr val="FFFF00"/>
                </a:solidFill>
                <a:latin typeface="Times New Roman" panose="02020603050405020304" pitchFamily="18" charset="0"/>
                <a:cs typeface="Times New Roman" panose="02020603050405020304" pitchFamily="18" charset="0"/>
              </a:rPr>
              <a:t>¿Qué dice la Escritura? Creyó Abraham a Dios, y le fue__________ por justicia. </a:t>
            </a:r>
            <a:endParaRPr lang="es-ES" sz="4000" dirty="0">
              <a:latin typeface="Times New Roman" panose="02020603050405020304" pitchFamily="18" charset="0"/>
              <a:cs typeface="Times New Roman" panose="02020603050405020304" pitchFamily="18" charset="0"/>
            </a:endParaRPr>
          </a:p>
        </p:txBody>
      </p:sp>
      <p:sp>
        <p:nvSpPr>
          <p:cNvPr id="2" name="CuadroTexto 1">
            <a:extLst>
              <a:ext uri="{FF2B5EF4-FFF2-40B4-BE49-F238E27FC236}">
                <a16:creationId xmlns:a16="http://schemas.microsoft.com/office/drawing/2014/main" id="{A2293751-A91B-952A-78FC-98E0AAB966E3}"/>
              </a:ext>
            </a:extLst>
          </p:cNvPr>
          <p:cNvSpPr txBox="1"/>
          <p:nvPr/>
        </p:nvSpPr>
        <p:spPr>
          <a:xfrm>
            <a:off x="2875608" y="4354168"/>
            <a:ext cx="1943100" cy="707886"/>
          </a:xfrm>
          <a:prstGeom prst="rect">
            <a:avLst/>
          </a:prstGeom>
          <a:noFill/>
        </p:spPr>
        <p:txBody>
          <a:bodyPr wrap="square" rtlCol="0">
            <a:spAutoFit/>
          </a:bodyPr>
          <a:lstStyle/>
          <a:p>
            <a:r>
              <a:rPr lang="es-ES" sz="4000" i="1" dirty="0" smtClean="0">
                <a:latin typeface="Times New Roman" panose="02020603050405020304" pitchFamily="18" charset="0"/>
                <a:cs typeface="Times New Roman" panose="02020603050405020304" pitchFamily="18" charset="0"/>
              </a:rPr>
              <a:t>contado </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8884009"/>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9341" y="560831"/>
            <a:ext cx="11071272" cy="5745839"/>
          </a:xfrm>
        </p:spPr>
        <p:txBody>
          <a:bodyPr>
            <a:normAutofit/>
          </a:bodyPr>
          <a:lstStyle/>
          <a:p>
            <a:pPr marL="579438" indent="0" algn="just">
              <a:lnSpc>
                <a:spcPct val="100000"/>
              </a:lnSpc>
              <a:buNone/>
            </a:pPr>
            <a:r>
              <a:rPr lang="es-ES" sz="4000" dirty="0">
                <a:latin typeface="Times New Roman" panose="02020603050405020304" pitchFamily="18" charset="0"/>
                <a:cs typeface="Times New Roman" panose="02020603050405020304" pitchFamily="18" charset="0"/>
              </a:rPr>
              <a:t>La palabra “contado” es un término usado en la contabilidad como una acción que ocurre cuando alguien hace una transferencia de una cuenta a otra. Esta transferencia fue hecha de la cuenta de Dios a la cuenta de Abraham. En otras palabras, cuando Abraham confió en Cristo como su Substituto y Salvador personal, él “recibió” a su cuenta la salvación, porque por fe fue adoptado en la familia de Dios. </a:t>
            </a:r>
          </a:p>
        </p:txBody>
      </p:sp>
    </p:spTree>
    <p:extLst>
      <p:ext uri="{BB962C8B-B14F-4D97-AF65-F5344CB8AC3E}">
        <p14:creationId xmlns:p14="http://schemas.microsoft.com/office/powerpoint/2010/main" val="2051146715"/>
      </p:ext>
    </p:extLst>
  </p:cSld>
  <p:clrMapOvr>
    <a:masterClrMapping/>
  </p:clrMapOvr>
  <p:transition spd="slow">
    <p:strips dir="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9341" y="1072896"/>
            <a:ext cx="11071272" cy="5233774"/>
          </a:xfrm>
        </p:spPr>
        <p:txBody>
          <a:bodyPr>
            <a:normAutofit/>
          </a:bodyPr>
          <a:lstStyle/>
          <a:p>
            <a:pPr marL="579438" indent="0" algn="just">
              <a:lnSpc>
                <a:spcPct val="100000"/>
              </a:lnSpc>
              <a:buNone/>
            </a:pPr>
            <a:r>
              <a:rPr lang="es-ES" sz="4000" dirty="0">
                <a:latin typeface="Times New Roman" panose="02020603050405020304" pitchFamily="18" charset="0"/>
                <a:cs typeface="Times New Roman" panose="02020603050405020304" pitchFamily="18" charset="0"/>
              </a:rPr>
              <a:t>Dios deposita esta misma salvación a nuestra cuenta cuando nos arrepentimos de nuestros pecados y nos entregamos al Señor Jesucristo confiando en Él como nuestro Salvador personal.</a:t>
            </a:r>
          </a:p>
          <a:p>
            <a:pPr marL="109538" indent="469900" algn="just">
              <a:lnSpc>
                <a:spcPct val="100000"/>
              </a:lnSpc>
              <a:buNone/>
            </a:pPr>
            <a:endParaRPr lang="es-ES" sz="4000" dirty="0">
              <a:latin typeface="Times New Roman" panose="02020603050405020304" pitchFamily="18" charset="0"/>
              <a:cs typeface="Times New Roman" panose="02020603050405020304" pitchFamily="18" charset="0"/>
            </a:endParaRPr>
          </a:p>
          <a:p>
            <a:pPr marL="109538" indent="0" algn="just">
              <a:lnSpc>
                <a:spcPct val="100000"/>
              </a:lnSpc>
              <a:buNone/>
            </a:pPr>
            <a:r>
              <a:rPr lang="es-ES" sz="4400" dirty="0">
                <a:latin typeface="Times New Roman" panose="02020603050405020304" pitchFamily="18" charset="0"/>
                <a:cs typeface="Times New Roman" panose="02020603050405020304" pitchFamily="18" charset="0"/>
              </a:rPr>
              <a:t>¿Ha recibido esta salvación a su cuenta? _____. </a:t>
            </a:r>
            <a:endParaRPr lang="es-ES"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3888062"/>
      </p:ext>
    </p:extLst>
  </p:cSld>
  <p:clrMapOvr>
    <a:masterClrMapping/>
  </p:clrMapOvr>
  <p:transition spd="slow">
    <p:strips dir="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9341" y="1365503"/>
            <a:ext cx="11071272" cy="4941167"/>
          </a:xfrm>
        </p:spPr>
        <p:txBody>
          <a:bodyPr>
            <a:normAutofit/>
          </a:bodyPr>
          <a:lstStyle/>
          <a:p>
            <a:pPr marL="579438" indent="0" algn="just">
              <a:lnSpc>
                <a:spcPct val="100000"/>
              </a:lnSpc>
              <a:buNone/>
            </a:pPr>
            <a:r>
              <a:rPr lang="es-ES" sz="4000" dirty="0">
                <a:latin typeface="Times New Roman" panose="02020603050405020304" pitchFamily="18" charset="0"/>
                <a:cs typeface="Times New Roman" panose="02020603050405020304" pitchFamily="18" charset="0"/>
              </a:rPr>
              <a:t>En </a:t>
            </a:r>
            <a:r>
              <a:rPr lang="es-ES" sz="4000" u="sng" dirty="0">
                <a:latin typeface="Times New Roman" panose="02020603050405020304" pitchFamily="18" charset="0"/>
                <a:cs typeface="Times New Roman" panose="02020603050405020304" pitchFamily="18" charset="0"/>
              </a:rPr>
              <a:t>Juan 1:12</a:t>
            </a:r>
            <a:r>
              <a:rPr lang="es-ES" sz="4000" dirty="0">
                <a:latin typeface="Times New Roman" panose="02020603050405020304" pitchFamily="18" charset="0"/>
                <a:cs typeface="Times New Roman" panose="02020603050405020304" pitchFamily="18" charset="0"/>
              </a:rPr>
              <a:t>  Jesucristo declaró: </a:t>
            </a:r>
            <a:r>
              <a:rPr lang="es-ES" sz="4000" i="1" dirty="0">
                <a:solidFill>
                  <a:srgbClr val="FFFF00"/>
                </a:solidFill>
                <a:latin typeface="Times New Roman" panose="02020603050405020304" pitchFamily="18" charset="0"/>
                <a:cs typeface="Times New Roman" panose="02020603050405020304" pitchFamily="18" charset="0"/>
              </a:rPr>
              <a:t>Mas a todos los que le </a:t>
            </a:r>
            <a:r>
              <a:rPr lang="es-ES" sz="4000" i="1" dirty="0" smtClean="0">
                <a:solidFill>
                  <a:srgbClr val="FFFF00"/>
                </a:solidFill>
                <a:latin typeface="Times New Roman" panose="02020603050405020304" pitchFamily="18" charset="0"/>
                <a:cs typeface="Times New Roman" panose="02020603050405020304" pitchFamily="18" charset="0"/>
              </a:rPr>
              <a:t>____________ a </a:t>
            </a:r>
            <a:r>
              <a:rPr lang="es-ES" sz="4000" i="1" dirty="0">
                <a:solidFill>
                  <a:srgbClr val="FFFF00"/>
                </a:solidFill>
                <a:latin typeface="Times New Roman" panose="02020603050405020304" pitchFamily="18" charset="0"/>
                <a:cs typeface="Times New Roman" panose="02020603050405020304" pitchFamily="18" charset="0"/>
              </a:rPr>
              <a:t>los que creen en Su nombre les dio potestad de ser hechos hijos de Dios. </a:t>
            </a:r>
            <a:r>
              <a:rPr lang="es-ES" sz="4000" b="1" dirty="0">
                <a:latin typeface="Times New Roman" panose="02020603050405020304" pitchFamily="18" charset="0"/>
                <a:cs typeface="Times New Roman" panose="02020603050405020304" pitchFamily="18" charset="0"/>
              </a:rPr>
              <a:t>Esta acción de “recibir” viene siendo el resultado de depositar nuestra confianza totalmente en Jesucristo.</a:t>
            </a:r>
          </a:p>
        </p:txBody>
      </p:sp>
      <p:sp>
        <p:nvSpPr>
          <p:cNvPr id="3" name="CuadroTexto 2">
            <a:extLst>
              <a:ext uri="{FF2B5EF4-FFF2-40B4-BE49-F238E27FC236}">
                <a16:creationId xmlns:a16="http://schemas.microsoft.com/office/drawing/2014/main" id="{032FB3E8-48A2-EC87-AD0D-4A604831B728}"/>
              </a:ext>
            </a:extLst>
          </p:cNvPr>
          <p:cNvSpPr txBox="1"/>
          <p:nvPr/>
        </p:nvSpPr>
        <p:spPr>
          <a:xfrm>
            <a:off x="3372073" y="1960347"/>
            <a:ext cx="2306172"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recibieron</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7448838"/>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9341" y="1597152"/>
            <a:ext cx="11071272" cy="5502896"/>
          </a:xfrm>
        </p:spPr>
        <p:txBody>
          <a:bodyPr>
            <a:normAutofit/>
          </a:bodyPr>
          <a:lstStyle/>
          <a:p>
            <a:pPr marL="1487488" indent="-908050" algn="just">
              <a:lnSpc>
                <a:spcPct val="100000"/>
              </a:lnSpc>
              <a:buNone/>
            </a:pPr>
            <a:r>
              <a:rPr lang="es-ES" sz="4000" dirty="0">
                <a:latin typeface="Times New Roman" panose="02020603050405020304" pitchFamily="18" charset="0"/>
                <a:cs typeface="Times New Roman" panose="02020603050405020304" pitchFamily="18" charset="0"/>
              </a:rPr>
              <a:t>c.	Pertenecemos a Dios para toda la eternidad. El verdadero Cristiano está seguro en las manos de Dios. Muchos erradamente enseñan que el creyente puede perder la salvación que le fue dada por Dios. </a:t>
            </a:r>
          </a:p>
        </p:txBody>
      </p:sp>
    </p:spTree>
    <p:extLst>
      <p:ext uri="{BB962C8B-B14F-4D97-AF65-F5344CB8AC3E}">
        <p14:creationId xmlns:p14="http://schemas.microsoft.com/office/powerpoint/2010/main" val="4100927451"/>
      </p:ext>
    </p:extLst>
  </p:cSld>
  <p:clrMapOvr>
    <a:masterClrMapping/>
  </p:clrMapOvr>
  <p:transition spd="slow">
    <p:strips dir="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9341" y="712696"/>
            <a:ext cx="11071272" cy="5957046"/>
          </a:xfrm>
        </p:spPr>
        <p:txBody>
          <a:bodyPr>
            <a:normAutofit/>
          </a:bodyPr>
          <a:lstStyle/>
          <a:p>
            <a:pPr marL="579438" indent="0" algn="just">
              <a:lnSpc>
                <a:spcPct val="100000"/>
              </a:lnSpc>
              <a:buNone/>
            </a:pPr>
            <a:r>
              <a:rPr lang="es-ES" sz="4000" dirty="0" smtClean="0">
                <a:latin typeface="Times New Roman" panose="02020603050405020304" pitchFamily="18" charset="0"/>
                <a:cs typeface="Times New Roman" panose="02020603050405020304" pitchFamily="18" charset="0"/>
              </a:rPr>
              <a:t>En Juan 10:27 el Señor Jesucristo afirma: </a:t>
            </a:r>
            <a:r>
              <a:rPr lang="es-ES" sz="4000" i="1" dirty="0" smtClean="0">
                <a:solidFill>
                  <a:srgbClr val="FFFF00"/>
                </a:solidFill>
                <a:latin typeface="Times New Roman" panose="02020603050405020304" pitchFamily="18" charset="0"/>
                <a:cs typeface="Times New Roman" panose="02020603050405020304" pitchFamily="18" charset="0"/>
              </a:rPr>
              <a:t>Mis ovejas _____ Mi voz, y Yo las conozco, y me siguen.  </a:t>
            </a:r>
            <a:r>
              <a:rPr lang="es-ES" sz="4000" dirty="0" smtClean="0">
                <a:latin typeface="Times New Roman" panose="02020603050405020304" pitchFamily="18" charset="0"/>
                <a:cs typeface="Times New Roman" panose="02020603050405020304" pitchFamily="18" charset="0"/>
              </a:rPr>
              <a:t>Si usted es verdaderamente salvo, usted es una oveja Suya, va a oír Su Palabra y va a seguirlo con fidelidad.</a:t>
            </a:r>
          </a:p>
        </p:txBody>
      </p:sp>
      <p:sp>
        <p:nvSpPr>
          <p:cNvPr id="5" name="CuadroTexto 2">
            <a:extLst>
              <a:ext uri="{FF2B5EF4-FFF2-40B4-BE49-F238E27FC236}">
                <a16:creationId xmlns:a16="http://schemas.microsoft.com/office/drawing/2014/main" id="{032FB3E8-48A2-EC87-AD0D-4A604831B728}"/>
              </a:ext>
            </a:extLst>
          </p:cNvPr>
          <p:cNvSpPr txBox="1"/>
          <p:nvPr/>
        </p:nvSpPr>
        <p:spPr>
          <a:xfrm>
            <a:off x="2665491" y="1323038"/>
            <a:ext cx="1366182" cy="707886"/>
          </a:xfrm>
          <a:prstGeom prst="rect">
            <a:avLst/>
          </a:prstGeom>
          <a:noFill/>
        </p:spPr>
        <p:txBody>
          <a:bodyPr wrap="square" rtlCol="0">
            <a:spAutoFit/>
          </a:bodyPr>
          <a:lstStyle/>
          <a:p>
            <a:r>
              <a:rPr lang="es-ES" sz="4000" i="1" dirty="0" smtClean="0">
                <a:latin typeface="Times New Roman" panose="02020603050405020304" pitchFamily="18" charset="0"/>
                <a:cs typeface="Times New Roman" panose="02020603050405020304" pitchFamily="18" charset="0"/>
              </a:rPr>
              <a:t>oyen</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471052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9341" y="712696"/>
            <a:ext cx="11071272" cy="5957046"/>
          </a:xfrm>
        </p:spPr>
        <p:txBody>
          <a:bodyPr>
            <a:normAutofit/>
          </a:bodyPr>
          <a:lstStyle/>
          <a:p>
            <a:pPr marL="579438" indent="0" algn="just">
              <a:lnSpc>
                <a:spcPct val="100000"/>
              </a:lnSpc>
              <a:buNone/>
            </a:pPr>
            <a:r>
              <a:rPr lang="es-ES" sz="4000" dirty="0" smtClean="0">
                <a:latin typeface="Times New Roman" panose="02020603050405020304" pitchFamily="18" charset="0"/>
                <a:cs typeface="Times New Roman" panose="02020603050405020304" pitchFamily="18" charset="0"/>
              </a:rPr>
              <a:t>Juan </a:t>
            </a:r>
            <a:r>
              <a:rPr lang="es-ES" sz="4000" dirty="0">
                <a:latin typeface="Times New Roman" panose="02020603050405020304" pitchFamily="18" charset="0"/>
                <a:cs typeface="Times New Roman" panose="02020603050405020304" pitchFamily="18" charset="0"/>
              </a:rPr>
              <a:t>10:28-29 </a:t>
            </a:r>
            <a:r>
              <a:rPr lang="es-ES" sz="4000" dirty="0">
                <a:latin typeface="Times New Roman" panose="02020603050405020304" pitchFamily="18" charset="0"/>
                <a:cs typeface="Times New Roman" panose="02020603050405020304" pitchFamily="18" charset="0"/>
              </a:rPr>
              <a:t>confirman que la salvación que nos da Jesucristo es eterna: </a:t>
            </a:r>
            <a:r>
              <a:rPr lang="es-ES" sz="4000" i="1" dirty="0">
                <a:solidFill>
                  <a:srgbClr val="FFFF00"/>
                </a:solidFill>
                <a:latin typeface="Times New Roman" panose="02020603050405020304" pitchFamily="18" charset="0"/>
                <a:cs typeface="Times New Roman" panose="02020603050405020304" pitchFamily="18" charset="0"/>
              </a:rPr>
              <a:t>Yo les doy vida eterna; y no perecerán________, ni nadie las arrebatará de mi mano. Mi Padre que me las dio, es mayor que todos, y _________las puede arrebatar de la mano de mi Padre.</a:t>
            </a:r>
          </a:p>
        </p:txBody>
      </p:sp>
      <p:sp>
        <p:nvSpPr>
          <p:cNvPr id="2" name="CuadroTexto 1">
            <a:extLst>
              <a:ext uri="{FF2B5EF4-FFF2-40B4-BE49-F238E27FC236}">
                <a16:creationId xmlns:a16="http://schemas.microsoft.com/office/drawing/2014/main" id="{A2293751-A91B-952A-78FC-98E0AAB966E3}"/>
              </a:ext>
            </a:extLst>
          </p:cNvPr>
          <p:cNvSpPr txBox="1"/>
          <p:nvPr/>
        </p:nvSpPr>
        <p:spPr>
          <a:xfrm>
            <a:off x="4152900" y="1933381"/>
            <a:ext cx="1943100"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jamás</a:t>
            </a:r>
            <a:endParaRPr lang="es-PA" sz="4000" i="1" dirty="0">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AD8BE8A4-F490-DA3D-DAA0-10FF833AC113}"/>
              </a:ext>
            </a:extLst>
          </p:cNvPr>
          <p:cNvSpPr txBox="1"/>
          <p:nvPr/>
        </p:nvSpPr>
        <p:spPr>
          <a:xfrm>
            <a:off x="3557867" y="3178986"/>
            <a:ext cx="1566583"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nadie</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3585519"/>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9341" y="1487424"/>
            <a:ext cx="11071272" cy="3818867"/>
          </a:xfrm>
        </p:spPr>
        <p:txBody>
          <a:bodyPr>
            <a:normAutofit/>
          </a:bodyPr>
          <a:lstStyle/>
          <a:p>
            <a:pPr marL="579438" indent="0" algn="just">
              <a:lnSpc>
                <a:spcPct val="100000"/>
              </a:lnSpc>
              <a:buNone/>
            </a:pPr>
            <a:r>
              <a:rPr lang="es-ES" sz="4800" dirty="0">
                <a:latin typeface="Times New Roman" panose="02020603050405020304" pitchFamily="18" charset="0"/>
                <a:cs typeface="Times New Roman" panose="02020603050405020304" pitchFamily="18" charset="0"/>
              </a:rPr>
              <a:t>¡Somos salvos para toda la eternidad! </a:t>
            </a:r>
          </a:p>
          <a:p>
            <a:pPr marL="579438" indent="0" algn="just">
              <a:lnSpc>
                <a:spcPct val="100000"/>
              </a:lnSpc>
              <a:buNone/>
            </a:pPr>
            <a:r>
              <a:rPr lang="es-ES" sz="4000" dirty="0">
                <a:latin typeface="Times New Roman" panose="02020603050405020304" pitchFamily="18" charset="0"/>
                <a:cs typeface="Times New Roman" panose="02020603050405020304" pitchFamily="18" charset="0"/>
              </a:rPr>
              <a:t>Hemos leído varios pasajes que dan al Cristiano la seguridad de su salvación. Quiero animarle a que memorice algunos pasajes bíblicos que hemos estudiado sobre la seguridad de la salvación.</a:t>
            </a:r>
          </a:p>
        </p:txBody>
      </p:sp>
    </p:spTree>
    <p:extLst>
      <p:ext uri="{BB962C8B-B14F-4D97-AF65-F5344CB8AC3E}">
        <p14:creationId xmlns:p14="http://schemas.microsoft.com/office/powerpoint/2010/main" val="2215698063"/>
      </p:ext>
    </p:extLst>
  </p:cSld>
  <p:clrMapOvr>
    <a:masterClrMapping/>
  </p:clrMapOvr>
  <p:transition spd="slow">
    <p:strips dir="ru"/>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9341" y="1170432"/>
            <a:ext cx="11071272" cy="5499310"/>
          </a:xfrm>
        </p:spPr>
        <p:txBody>
          <a:bodyPr>
            <a:noAutofit/>
          </a:bodyPr>
          <a:lstStyle/>
          <a:p>
            <a:pPr marL="914400" indent="-633413" algn="just">
              <a:lnSpc>
                <a:spcPct val="100000"/>
              </a:lnSpc>
              <a:buNone/>
            </a:pPr>
            <a:r>
              <a:rPr lang="es-ES" sz="4000" dirty="0">
                <a:latin typeface="Times New Roman" panose="02020603050405020304" pitchFamily="18" charset="0"/>
                <a:cs typeface="Times New Roman" panose="02020603050405020304" pitchFamily="18" charset="0"/>
              </a:rPr>
              <a:t>2.	Podemos tener la seguridad de nuestra salvación por lo que Dios Hijo ha hecho.</a:t>
            </a:r>
          </a:p>
          <a:p>
            <a:pPr marL="1768475" indent="-854075" algn="just">
              <a:lnSpc>
                <a:spcPct val="100000"/>
              </a:lnSpc>
              <a:buNone/>
              <a:tabLst>
                <a:tab pos="1768475" algn="l"/>
              </a:tabLst>
            </a:pPr>
            <a:r>
              <a:rPr lang="es-ES" sz="4000" dirty="0">
                <a:latin typeface="Times New Roman" panose="02020603050405020304" pitchFamily="18" charset="0"/>
                <a:cs typeface="Times New Roman" panose="02020603050405020304" pitchFamily="18" charset="0"/>
              </a:rPr>
              <a:t>a.	Filipenses 2:6-8 brevemente resalta el ministerio y trabajo de Jesucristo: </a:t>
            </a:r>
            <a:r>
              <a:rPr lang="es-ES" sz="4000" i="1" dirty="0">
                <a:solidFill>
                  <a:srgbClr val="FFFF00"/>
                </a:solidFill>
                <a:latin typeface="Times New Roman" panose="02020603050405020304" pitchFamily="18" charset="0"/>
                <a:cs typeface="Times New Roman" panose="02020603050405020304" pitchFamily="18" charset="0"/>
              </a:rPr>
              <a:t>el cual, siendo en forma de Dios, no estimó el ser igual a Dios como cosa a que aferrarse, </a:t>
            </a:r>
          </a:p>
        </p:txBody>
      </p:sp>
    </p:spTree>
    <p:extLst>
      <p:ext uri="{BB962C8B-B14F-4D97-AF65-F5344CB8AC3E}">
        <p14:creationId xmlns:p14="http://schemas.microsoft.com/office/powerpoint/2010/main" val="1526823884"/>
      </p:ext>
    </p:extLst>
  </p:cSld>
  <p:clrMapOvr>
    <a:masterClrMapping/>
  </p:clrMapOvr>
  <p:transition spd="slow">
    <p:strips dir="ru"/>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9341" y="1255776"/>
            <a:ext cx="11071272" cy="5413966"/>
          </a:xfrm>
        </p:spPr>
        <p:txBody>
          <a:bodyPr>
            <a:noAutofit/>
          </a:bodyPr>
          <a:lstStyle/>
          <a:p>
            <a:pPr marL="914400" indent="-633413" algn="just">
              <a:lnSpc>
                <a:spcPct val="100000"/>
              </a:lnSpc>
              <a:buNone/>
            </a:pPr>
            <a:r>
              <a:rPr lang="es-ES" sz="4000" i="1" dirty="0">
                <a:solidFill>
                  <a:srgbClr val="FFFF00"/>
                </a:solidFill>
                <a:latin typeface="Times New Roman" panose="02020603050405020304" pitchFamily="18" charset="0"/>
                <a:cs typeface="Times New Roman" panose="02020603050405020304" pitchFamily="18" charset="0"/>
              </a:rPr>
              <a:t>	sino que se despojó a sí mismo, tomando forma de siervo, hecho semejante a los _________ ; y estando en la condición de _________ , se humilló a sí mismo, haciéndose obediente hasta la muerte, y muerte de cruz. </a:t>
            </a:r>
          </a:p>
        </p:txBody>
      </p:sp>
      <p:sp>
        <p:nvSpPr>
          <p:cNvPr id="2" name="CuadroTexto 1">
            <a:extLst>
              <a:ext uri="{FF2B5EF4-FFF2-40B4-BE49-F238E27FC236}">
                <a16:creationId xmlns:a16="http://schemas.microsoft.com/office/drawing/2014/main" id="{A2293751-A91B-952A-78FC-98E0AAB966E3}"/>
              </a:ext>
            </a:extLst>
          </p:cNvPr>
          <p:cNvSpPr txBox="1"/>
          <p:nvPr/>
        </p:nvSpPr>
        <p:spPr>
          <a:xfrm>
            <a:off x="8454702" y="1897518"/>
            <a:ext cx="1943100"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hombres</a:t>
            </a:r>
            <a:endParaRPr lang="es-PA" sz="4000" i="1" dirty="0">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AD8BE8A4-F490-DA3D-DAA0-10FF833AC113}"/>
              </a:ext>
            </a:extLst>
          </p:cNvPr>
          <p:cNvSpPr txBox="1"/>
          <p:nvPr/>
        </p:nvSpPr>
        <p:spPr>
          <a:xfrm>
            <a:off x="8235246" y="2539260"/>
            <a:ext cx="1943100"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hombre</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702522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9341" y="968187"/>
            <a:ext cx="11071272" cy="5338483"/>
          </a:xfrm>
        </p:spPr>
        <p:txBody>
          <a:bodyPr>
            <a:noAutofit/>
          </a:bodyPr>
          <a:lstStyle/>
          <a:p>
            <a:pPr marL="579438" indent="0" algn="just">
              <a:lnSpc>
                <a:spcPct val="100000"/>
              </a:lnSpc>
              <a:buNone/>
            </a:pPr>
            <a:r>
              <a:rPr lang="es-ES" sz="4000" dirty="0">
                <a:latin typeface="Times New Roman" panose="02020603050405020304" pitchFamily="18" charset="0"/>
                <a:cs typeface="Times New Roman" panose="02020603050405020304" pitchFamily="18" charset="0"/>
              </a:rPr>
              <a:t>Este plan completo de salvación fue dado por Dios y enseñado a lo largo de la Biblia, como está revelado en Efesios 1:5-7: </a:t>
            </a:r>
            <a:r>
              <a:rPr lang="es-ES" sz="4000" i="1" dirty="0">
                <a:solidFill>
                  <a:srgbClr val="FFFF00"/>
                </a:solidFill>
                <a:latin typeface="Times New Roman" panose="02020603050405020304" pitchFamily="18" charset="0"/>
                <a:cs typeface="Times New Roman" panose="02020603050405020304" pitchFamily="18" charset="0"/>
              </a:rPr>
              <a:t>en amor habiéndonos predestinado para ser adoptados hijos suyos por medio de Jesucristo, según el puro afecto de su voluntad, para alabanza de la gloria de su gracia, </a:t>
            </a:r>
          </a:p>
        </p:txBody>
      </p:sp>
    </p:spTree>
    <p:extLst>
      <p:ext uri="{BB962C8B-B14F-4D97-AF65-F5344CB8AC3E}">
        <p14:creationId xmlns:p14="http://schemas.microsoft.com/office/powerpoint/2010/main" val="1938839846"/>
      </p:ext>
    </p:extLst>
  </p:cSld>
  <p:clrMapOvr>
    <a:masterClrMapping/>
  </p:clrMapOvr>
  <p:transition spd="slow">
    <p:strips dir="ru"/>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39341" y="968187"/>
            <a:ext cx="11071272" cy="5338483"/>
          </a:xfrm>
        </p:spPr>
        <p:txBody>
          <a:bodyPr>
            <a:noAutofit/>
          </a:bodyPr>
          <a:lstStyle/>
          <a:p>
            <a:pPr marL="579438" indent="0" algn="just">
              <a:lnSpc>
                <a:spcPct val="100000"/>
              </a:lnSpc>
              <a:buNone/>
            </a:pPr>
            <a:r>
              <a:rPr lang="es-ES" sz="4000" i="1" dirty="0">
                <a:solidFill>
                  <a:srgbClr val="FFFF00"/>
                </a:solidFill>
                <a:latin typeface="Times New Roman" panose="02020603050405020304" pitchFamily="18" charset="0"/>
                <a:cs typeface="Times New Roman" panose="02020603050405020304" pitchFamily="18" charset="0"/>
              </a:rPr>
              <a:t>con la cual nos hizo aceptos en el Amado, en quien tenemos redención por su sangre, </a:t>
            </a:r>
            <a:r>
              <a:rPr lang="es-ES" sz="4000" i="1" dirty="0" smtClean="0">
                <a:solidFill>
                  <a:srgbClr val="FFFF00"/>
                </a:solidFill>
                <a:latin typeface="Times New Roman" panose="02020603050405020304" pitchFamily="18" charset="0"/>
                <a:cs typeface="Times New Roman" panose="02020603050405020304" pitchFamily="18" charset="0"/>
              </a:rPr>
              <a:t>el _______ </a:t>
            </a:r>
            <a:r>
              <a:rPr lang="es-ES" sz="4000" i="1" dirty="0">
                <a:solidFill>
                  <a:srgbClr val="FFFF00"/>
                </a:solidFill>
                <a:latin typeface="Times New Roman" panose="02020603050405020304" pitchFamily="18" charset="0"/>
                <a:cs typeface="Times New Roman" panose="02020603050405020304" pitchFamily="18" charset="0"/>
              </a:rPr>
              <a:t>de pecados según las riquezas de su gracia.</a:t>
            </a:r>
          </a:p>
        </p:txBody>
      </p:sp>
      <p:sp>
        <p:nvSpPr>
          <p:cNvPr id="2" name="CuadroTexto 1">
            <a:extLst>
              <a:ext uri="{FF2B5EF4-FFF2-40B4-BE49-F238E27FC236}">
                <a16:creationId xmlns:a16="http://schemas.microsoft.com/office/drawing/2014/main" id="{A2293751-A91B-952A-78FC-98E0AAB966E3}"/>
              </a:ext>
            </a:extLst>
          </p:cNvPr>
          <p:cNvSpPr txBox="1"/>
          <p:nvPr/>
        </p:nvSpPr>
        <p:spPr>
          <a:xfrm>
            <a:off x="1198572" y="2132736"/>
            <a:ext cx="1943100"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perdón </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178669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999744" y="670560"/>
            <a:ext cx="10631892" cy="5693664"/>
          </a:xfrm>
        </p:spPr>
        <p:txBody>
          <a:bodyPr>
            <a:normAutofit/>
          </a:bodyPr>
          <a:lstStyle/>
          <a:p>
            <a:pPr marL="1255713" indent="-676275" algn="just">
              <a:lnSpc>
                <a:spcPct val="100000"/>
              </a:lnSpc>
              <a:buNone/>
            </a:pPr>
            <a:r>
              <a:rPr lang="es-ES" sz="4000" dirty="0">
                <a:latin typeface="Times New Roman" panose="02020603050405020304" pitchFamily="18" charset="0"/>
                <a:cs typeface="Times New Roman" panose="02020603050405020304" pitchFamily="18" charset="0"/>
              </a:rPr>
              <a:t>b.	Nuestra salvación fue pagada cuando la ira de Dios fue derramada sobre Jesucristo en la cruz por nuestro castigo. Después de tres días en la tumba, Jesucristo resucitó físicamente para asegurarnos que había hecho todo lo necesario para proveer la salvación eterna para nosotros. No hay nada más que Dios pueda hacer para salvarnos. </a:t>
            </a:r>
          </a:p>
        </p:txBody>
      </p:sp>
    </p:spTree>
    <p:extLst>
      <p:ext uri="{BB962C8B-B14F-4D97-AF65-F5344CB8AC3E}">
        <p14:creationId xmlns:p14="http://schemas.microsoft.com/office/powerpoint/2010/main" val="3455718636"/>
      </p:ext>
    </p:extLst>
  </p:cSld>
  <p:clrMapOvr>
    <a:masterClrMapping/>
  </p:clrMapOvr>
  <p:transition spd="slow">
    <p:strips dir="ru"/>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560364" y="1092573"/>
            <a:ext cx="11071272" cy="4958603"/>
          </a:xfrm>
        </p:spPr>
        <p:txBody>
          <a:bodyPr>
            <a:normAutofit/>
          </a:bodyPr>
          <a:lstStyle/>
          <a:p>
            <a:pPr marL="579438" indent="0" algn="just">
              <a:lnSpc>
                <a:spcPct val="100000"/>
              </a:lnSpc>
              <a:buNone/>
            </a:pPr>
            <a:r>
              <a:rPr lang="es-ES" sz="4000" dirty="0">
                <a:latin typeface="Times New Roman" panose="02020603050405020304" pitchFamily="18" charset="0"/>
                <a:cs typeface="Times New Roman" panose="02020603050405020304" pitchFamily="18" charset="0"/>
              </a:rPr>
              <a:t>Podemos recibir salvación solamente por la fe, arrepintiéndonos de nuestros pecados y entregándonos al Señor Jesucristo. 1ª de Pedro 3:18 da una explicación concisa de por qué Jesús tenía que morir:</a:t>
            </a:r>
          </a:p>
        </p:txBody>
      </p:sp>
    </p:spTree>
    <p:extLst>
      <p:ext uri="{BB962C8B-B14F-4D97-AF65-F5344CB8AC3E}">
        <p14:creationId xmlns:p14="http://schemas.microsoft.com/office/powerpoint/2010/main" val="2163192593"/>
      </p:ext>
    </p:extLst>
  </p:cSld>
  <p:clrMapOvr>
    <a:masterClrMapping/>
  </p:clrMapOvr>
  <p:transition spd="slow">
    <p:strips dir="ru"/>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560364" y="1092573"/>
            <a:ext cx="11071272" cy="4958603"/>
          </a:xfrm>
        </p:spPr>
        <p:txBody>
          <a:bodyPr>
            <a:normAutofit/>
          </a:bodyPr>
          <a:lstStyle/>
          <a:p>
            <a:pPr marL="579438" indent="0" algn="just">
              <a:lnSpc>
                <a:spcPct val="100000"/>
              </a:lnSpc>
              <a:buNone/>
            </a:pPr>
            <a:r>
              <a:rPr lang="es-ES" sz="4000" i="1" dirty="0">
                <a:solidFill>
                  <a:srgbClr val="FFFF00"/>
                </a:solidFill>
                <a:latin typeface="Times New Roman" panose="02020603050405020304" pitchFamily="18" charset="0"/>
                <a:cs typeface="Times New Roman" panose="02020603050405020304" pitchFamily="18" charset="0"/>
              </a:rPr>
              <a:t>Porque también Cristo padeció una sola vez por los pecados, el justo por los injustos, para llevarnos a Dios, siendo a la verdad muerto en la carne, pero vivificado en espíritu.</a:t>
            </a:r>
            <a:r>
              <a:rPr lang="es-ES" sz="4000" dirty="0">
                <a:latin typeface="Times New Roman" panose="02020603050405020304" pitchFamily="18" charset="0"/>
                <a:cs typeface="Times New Roman" panose="02020603050405020304" pitchFamily="18" charset="0"/>
              </a:rPr>
              <a:t> (Al decir </a:t>
            </a:r>
            <a:r>
              <a:rPr lang="es-ES" sz="4000" dirty="0">
                <a:solidFill>
                  <a:srgbClr val="FFFF00"/>
                </a:solidFill>
                <a:latin typeface="Times New Roman" panose="02020603050405020304" pitchFamily="18" charset="0"/>
                <a:cs typeface="Times New Roman" panose="02020603050405020304" pitchFamily="18" charset="0"/>
              </a:rPr>
              <a:t>“</a:t>
            </a:r>
            <a:r>
              <a:rPr lang="es-ES" sz="4000" i="1" u="sng" dirty="0">
                <a:solidFill>
                  <a:srgbClr val="FFFF00"/>
                </a:solidFill>
                <a:latin typeface="Times New Roman" panose="02020603050405020304" pitchFamily="18" charset="0"/>
                <a:cs typeface="Times New Roman" panose="02020603050405020304" pitchFamily="18" charset="0"/>
              </a:rPr>
              <a:t>vivificado en espíritu</a:t>
            </a:r>
            <a:r>
              <a:rPr lang="es-ES" sz="4000" dirty="0">
                <a:solidFill>
                  <a:srgbClr val="FFFF00"/>
                </a:solidFill>
                <a:latin typeface="Times New Roman" panose="02020603050405020304" pitchFamily="18" charset="0"/>
                <a:cs typeface="Times New Roman" panose="02020603050405020304" pitchFamily="18" charset="0"/>
              </a:rPr>
              <a:t>” </a:t>
            </a:r>
            <a:r>
              <a:rPr lang="es-ES" sz="4000" dirty="0">
                <a:latin typeface="Times New Roman" panose="02020603050405020304" pitchFamily="18" charset="0"/>
                <a:cs typeface="Times New Roman" panose="02020603050405020304" pitchFamily="18" charset="0"/>
              </a:rPr>
              <a:t>nos hace saber que el espíritu nunca muere.)</a:t>
            </a:r>
          </a:p>
        </p:txBody>
      </p:sp>
    </p:spTree>
    <p:extLst>
      <p:ext uri="{BB962C8B-B14F-4D97-AF65-F5344CB8AC3E}">
        <p14:creationId xmlns:p14="http://schemas.microsoft.com/office/powerpoint/2010/main" val="1984895391"/>
      </p:ext>
    </p:extLst>
  </p:cSld>
  <p:clrMapOvr>
    <a:masterClrMapping/>
  </p:clrMapOvr>
  <p:transition spd="slow">
    <p:strips dir="ru"/>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560364" y="1048512"/>
            <a:ext cx="11071272" cy="5459864"/>
          </a:xfrm>
        </p:spPr>
        <p:txBody>
          <a:bodyPr>
            <a:normAutofit/>
          </a:bodyPr>
          <a:lstStyle/>
          <a:p>
            <a:pPr marL="579438" indent="0" algn="just">
              <a:lnSpc>
                <a:spcPct val="100000"/>
              </a:lnSpc>
              <a:buNone/>
            </a:pPr>
            <a:r>
              <a:rPr lang="es-ES" sz="4000" dirty="0">
                <a:latin typeface="Times New Roman" panose="02020603050405020304" pitchFamily="18" charset="0"/>
                <a:cs typeface="Times New Roman" panose="02020603050405020304" pitchFamily="18" charset="0"/>
              </a:rPr>
              <a:t>Lamentablemente hay gente religiosa que trata de alcanzar el perdón por medio de los ritos, tradiciones y costumbres antiguas que Dios rechaza. Hebreos 10:11 afirma: </a:t>
            </a:r>
            <a:r>
              <a:rPr lang="es-ES" sz="4000" i="1" dirty="0">
                <a:solidFill>
                  <a:srgbClr val="FFFF00"/>
                </a:solidFill>
                <a:latin typeface="Times New Roman" panose="02020603050405020304" pitchFamily="18" charset="0"/>
                <a:cs typeface="Times New Roman" panose="02020603050405020304" pitchFamily="18" charset="0"/>
              </a:rPr>
              <a:t>Ciertamente todo sacerdote está día tras día ministrando y ofreciendo muchas veces los mismos sacrificios, que________ pueden quitar los pecados. </a:t>
            </a:r>
          </a:p>
        </p:txBody>
      </p:sp>
      <p:sp>
        <p:nvSpPr>
          <p:cNvPr id="3" name="CuadroTexto 2">
            <a:extLst>
              <a:ext uri="{FF2B5EF4-FFF2-40B4-BE49-F238E27FC236}">
                <a16:creationId xmlns:a16="http://schemas.microsoft.com/office/drawing/2014/main" id="{F656B288-7982-9FE7-6C54-A2E079C02D5A}"/>
              </a:ext>
            </a:extLst>
          </p:cNvPr>
          <p:cNvSpPr txBox="1"/>
          <p:nvPr/>
        </p:nvSpPr>
        <p:spPr>
          <a:xfrm>
            <a:off x="2366144" y="4696968"/>
            <a:ext cx="2104465"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nunca </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395559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560364" y="1389888"/>
            <a:ext cx="11071272" cy="5118488"/>
          </a:xfrm>
        </p:spPr>
        <p:txBody>
          <a:bodyPr>
            <a:normAutofit/>
          </a:bodyPr>
          <a:lstStyle/>
          <a:p>
            <a:pPr marL="579438" indent="0" algn="just">
              <a:lnSpc>
                <a:spcPct val="100000"/>
              </a:lnSpc>
              <a:buNone/>
            </a:pPr>
            <a:r>
              <a:rPr lang="es-ES" sz="4000" dirty="0">
                <a:latin typeface="Times New Roman" panose="02020603050405020304" pitchFamily="18" charset="0"/>
                <a:cs typeface="Times New Roman" panose="02020603050405020304" pitchFamily="18" charset="0"/>
              </a:rPr>
              <a:t>Hebreos 10:12 explica acerca del único sacrificio que tiene validez: </a:t>
            </a:r>
            <a:r>
              <a:rPr lang="es-ES" sz="4000" i="1" dirty="0">
                <a:solidFill>
                  <a:srgbClr val="FFFF00"/>
                </a:solidFill>
                <a:latin typeface="Times New Roman" panose="02020603050405020304" pitchFamily="18" charset="0"/>
                <a:cs typeface="Times New Roman" panose="02020603050405020304" pitchFamily="18" charset="0"/>
              </a:rPr>
              <a:t>pero Cristo, habiendo ofrecido una vez para ________ </a:t>
            </a:r>
            <a:r>
              <a:rPr lang="es-ES" sz="4000" b="1" i="1" dirty="0">
                <a:solidFill>
                  <a:srgbClr val="FFFF00"/>
                </a:solidFill>
                <a:latin typeface="Times New Roman" panose="02020603050405020304" pitchFamily="18" charset="0"/>
                <a:cs typeface="Times New Roman" panose="02020603050405020304" pitchFamily="18" charset="0"/>
              </a:rPr>
              <a:t>un solo sacrificio </a:t>
            </a:r>
            <a:r>
              <a:rPr lang="es-ES" sz="4000" i="1" dirty="0">
                <a:solidFill>
                  <a:srgbClr val="FFFF00"/>
                </a:solidFill>
                <a:latin typeface="Times New Roman" panose="02020603050405020304" pitchFamily="18" charset="0"/>
                <a:cs typeface="Times New Roman" panose="02020603050405020304" pitchFamily="18" charset="0"/>
              </a:rPr>
              <a:t>por los pecados, se ha sentado a la diestra de Dios. </a:t>
            </a:r>
          </a:p>
        </p:txBody>
      </p:sp>
      <p:sp>
        <p:nvSpPr>
          <p:cNvPr id="5" name="CuadroTexto 4">
            <a:extLst>
              <a:ext uri="{FF2B5EF4-FFF2-40B4-BE49-F238E27FC236}">
                <a16:creationId xmlns:a16="http://schemas.microsoft.com/office/drawing/2014/main" id="{157FCD16-529C-7582-4C9D-04EED3EA2FD3}"/>
              </a:ext>
            </a:extLst>
          </p:cNvPr>
          <p:cNvSpPr txBox="1"/>
          <p:nvPr/>
        </p:nvSpPr>
        <p:spPr>
          <a:xfrm>
            <a:off x="4081182" y="2611777"/>
            <a:ext cx="2222081"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siempre</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4977287"/>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546509" y="464534"/>
            <a:ext cx="11174436" cy="6185648"/>
          </a:xfrm>
        </p:spPr>
        <p:txBody>
          <a:bodyPr>
            <a:noAutofit/>
          </a:bodyPr>
          <a:lstStyle/>
          <a:p>
            <a:pPr marL="579438" indent="0" algn="just">
              <a:lnSpc>
                <a:spcPct val="100000"/>
              </a:lnSpc>
              <a:buNone/>
            </a:pPr>
            <a:r>
              <a:rPr lang="es-ES" sz="4000" dirty="0">
                <a:latin typeface="Times New Roman" panose="02020603050405020304" pitchFamily="18" charset="0"/>
                <a:cs typeface="Times New Roman" panose="02020603050405020304" pitchFamily="18" charset="0"/>
              </a:rPr>
              <a:t>Vez tras vez la Biblia nos recuerda que Jesucristo terminó Su obra para que nunca fuera repetida, ni continuada en una ceremonia religiosa como algunos acostumbran. Al leer Hebreos 9:12 </a:t>
            </a:r>
            <a:r>
              <a:rPr lang="es-ES" sz="4000" dirty="0" smtClean="0">
                <a:latin typeface="Times New Roman" panose="02020603050405020304" pitchFamily="18" charset="0"/>
                <a:cs typeface="Times New Roman" panose="02020603050405020304" pitchFamily="18" charset="0"/>
              </a:rPr>
              <a:t>y 25-28 comprenderá con claridad que la ceremonia del “sacrificio de la misa” es anti-bíblico.  </a:t>
            </a:r>
            <a:r>
              <a:rPr lang="es-ES" sz="4000" i="1" dirty="0">
                <a:solidFill>
                  <a:srgbClr val="FFFF00"/>
                </a:solidFill>
                <a:latin typeface="Times New Roman" panose="02020603050405020304" pitchFamily="18" charset="0"/>
                <a:cs typeface="Times New Roman" panose="02020603050405020304" pitchFamily="18" charset="0"/>
              </a:rPr>
              <a:t>no por sangre de machos cabríos ni de becerros,  sino por su propia sangre,  entró una vez para siempre en el Lugar Santísimo,  habiendo obtenido eterna redención.  </a:t>
            </a:r>
            <a:endParaRPr lang="es-E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4912535"/>
      </p:ext>
    </p:extLst>
  </p:cSld>
  <p:clrMapOvr>
    <a:masterClrMapping/>
  </p:clrMapOvr>
  <p:transition spd="slow">
    <p:strips dir="ru"/>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215153" y="829056"/>
            <a:ext cx="12088906" cy="6028944"/>
          </a:xfrm>
        </p:spPr>
        <p:txBody>
          <a:bodyPr>
            <a:noAutofit/>
          </a:bodyPr>
          <a:lstStyle/>
          <a:p>
            <a:pPr marL="579438" indent="0" algn="just">
              <a:lnSpc>
                <a:spcPct val="100000"/>
              </a:lnSpc>
              <a:buNone/>
            </a:pPr>
            <a:r>
              <a:rPr lang="es-ES" sz="4000" dirty="0">
                <a:latin typeface="Times New Roman" panose="02020603050405020304" pitchFamily="18" charset="0"/>
                <a:cs typeface="Times New Roman" panose="02020603050405020304" pitchFamily="18" charset="0"/>
              </a:rPr>
              <a:t>y </a:t>
            </a:r>
            <a:r>
              <a:rPr lang="es-ES" sz="4000" dirty="0" smtClean="0">
                <a:latin typeface="Times New Roman" panose="02020603050405020304" pitchFamily="18" charset="0"/>
                <a:cs typeface="Times New Roman" panose="02020603050405020304" pitchFamily="18" charset="0"/>
              </a:rPr>
              <a:t>Hebreos </a:t>
            </a:r>
            <a:r>
              <a:rPr lang="es-ES" sz="4000" dirty="0">
                <a:latin typeface="Times New Roman" panose="02020603050405020304" pitchFamily="18" charset="0"/>
                <a:cs typeface="Times New Roman" panose="02020603050405020304" pitchFamily="18" charset="0"/>
              </a:rPr>
              <a:t>9:25-28 </a:t>
            </a:r>
            <a:r>
              <a:rPr lang="es-ES" sz="4000" i="1" dirty="0">
                <a:solidFill>
                  <a:srgbClr val="FFFF00"/>
                </a:solidFill>
                <a:latin typeface="Times New Roman" panose="02020603050405020304" pitchFamily="18" charset="0"/>
                <a:cs typeface="Times New Roman" panose="02020603050405020304" pitchFamily="18" charset="0"/>
              </a:rPr>
              <a:t>y no para ofrecerse muchas veces,  como entra el sumo sacerdote en el Lugar Santísimo cada año con sangre ajena. </a:t>
            </a:r>
            <a:r>
              <a:rPr lang="es-ES" sz="4000" i="1" dirty="0" smtClean="0">
                <a:solidFill>
                  <a:srgbClr val="FFFF00"/>
                </a:solidFill>
                <a:latin typeface="Times New Roman" panose="02020603050405020304" pitchFamily="18" charset="0"/>
                <a:cs typeface="Times New Roman" panose="02020603050405020304" pitchFamily="18" charset="0"/>
              </a:rPr>
              <a:t>De </a:t>
            </a:r>
            <a:r>
              <a:rPr lang="es-ES" sz="4000" i="1" dirty="0">
                <a:solidFill>
                  <a:srgbClr val="FFFF00"/>
                </a:solidFill>
                <a:latin typeface="Times New Roman" panose="02020603050405020304" pitchFamily="18" charset="0"/>
                <a:cs typeface="Times New Roman" panose="02020603050405020304" pitchFamily="18" charset="0"/>
              </a:rPr>
              <a:t>otra manera le hubiera sido necesario padecer muchas veces desde el principio del mundo;  pero ahora,  en la consumación de los siglos,  se presentó una vez para siempre por el sacrificio de sí mismo para quitar de en medio el pecado. </a:t>
            </a:r>
            <a:endParaRPr lang="es-E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886018"/>
      </p:ext>
    </p:extLst>
  </p:cSld>
  <p:clrMapOvr>
    <a:masterClrMapping/>
  </p:clrMapOvr>
  <p:transition spd="slow">
    <p:strips dir="ru"/>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215153" y="430306"/>
            <a:ext cx="12088906" cy="6427694"/>
          </a:xfrm>
        </p:spPr>
        <p:txBody>
          <a:bodyPr>
            <a:noAutofit/>
          </a:bodyPr>
          <a:lstStyle/>
          <a:p>
            <a:pPr marL="579438" indent="0" algn="just">
              <a:lnSpc>
                <a:spcPct val="100000"/>
              </a:lnSpc>
              <a:buNone/>
            </a:pPr>
            <a:r>
              <a:rPr lang="es-ES" sz="4000" i="1" dirty="0">
                <a:solidFill>
                  <a:srgbClr val="FFFF00"/>
                </a:solidFill>
                <a:latin typeface="Times New Roman" panose="02020603050405020304" pitchFamily="18" charset="0"/>
                <a:cs typeface="Times New Roman" panose="02020603050405020304" pitchFamily="18" charset="0"/>
              </a:rPr>
              <a:t>Y de la manera que está establecido para los hombres que mueran una sola vez,  y después de esto el juicio, 28  así también Cristo fue ofrecido una sola vez para llevar los pecados de muchos; </a:t>
            </a:r>
            <a:r>
              <a:rPr lang="es-ES" sz="4000" i="1" dirty="0" smtClean="0">
                <a:solidFill>
                  <a:srgbClr val="FFFF00"/>
                </a:solidFill>
                <a:latin typeface="Times New Roman" panose="02020603050405020304" pitchFamily="18" charset="0"/>
                <a:cs typeface="Times New Roman" panose="02020603050405020304" pitchFamily="18" charset="0"/>
              </a:rPr>
              <a:t>y </a:t>
            </a:r>
            <a:r>
              <a:rPr lang="es-ES" sz="4000" i="1" dirty="0">
                <a:solidFill>
                  <a:srgbClr val="FFFF00"/>
                </a:solidFill>
                <a:latin typeface="Times New Roman" panose="02020603050405020304" pitchFamily="18" charset="0"/>
                <a:cs typeface="Times New Roman" panose="02020603050405020304" pitchFamily="18" charset="0"/>
              </a:rPr>
              <a:t>aparecerá por segunda vez,  sin relación con el pecado,  para salvar a los que le esperan. </a:t>
            </a:r>
            <a:r>
              <a:rPr lang="es-ES" sz="4000" dirty="0">
                <a:latin typeface="Times New Roman" panose="02020603050405020304" pitchFamily="18" charset="0"/>
                <a:cs typeface="Times New Roman" panose="02020603050405020304" pitchFamily="18" charset="0"/>
              </a:rPr>
              <a:t> </a:t>
            </a:r>
          </a:p>
          <a:p>
            <a:pPr marL="579438" indent="0" algn="just">
              <a:lnSpc>
                <a:spcPct val="100000"/>
              </a:lnSpc>
              <a:buNone/>
            </a:pPr>
            <a:r>
              <a:rPr lang="es-ES" sz="4000" dirty="0" smtClean="0">
                <a:latin typeface="Times New Roman" panose="02020603050405020304" pitchFamily="18" charset="0"/>
                <a:cs typeface="Times New Roman" panose="02020603050405020304" pitchFamily="18" charset="0"/>
              </a:rPr>
              <a:t>Usted comprenderá </a:t>
            </a:r>
            <a:r>
              <a:rPr lang="es-ES" sz="4000" dirty="0">
                <a:latin typeface="Times New Roman" panose="02020603050405020304" pitchFamily="18" charset="0"/>
                <a:cs typeface="Times New Roman" panose="02020603050405020304" pitchFamily="18" charset="0"/>
              </a:rPr>
              <a:t>con claridad que la ceremonia del “Sacrificio de la Misa” es anti-bíblico. </a:t>
            </a:r>
          </a:p>
        </p:txBody>
      </p:sp>
    </p:spTree>
    <p:extLst>
      <p:ext uri="{BB962C8B-B14F-4D97-AF65-F5344CB8AC3E}">
        <p14:creationId xmlns:p14="http://schemas.microsoft.com/office/powerpoint/2010/main" val="954771043"/>
      </p:ext>
    </p:extLst>
  </p:cSld>
  <p:clrMapOvr>
    <a:masterClrMapping/>
  </p:clrMapOvr>
  <p:transition spd="slow">
    <p:strips dir="ru"/>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14528" y="1119208"/>
            <a:ext cx="10987252" cy="5265913"/>
          </a:xfrm>
        </p:spPr>
        <p:txBody>
          <a:bodyPr>
            <a:noAutofit/>
          </a:bodyPr>
          <a:lstStyle/>
          <a:p>
            <a:pPr marL="579438" indent="0" algn="just">
              <a:lnSpc>
                <a:spcPct val="100000"/>
              </a:lnSpc>
              <a:buNone/>
            </a:pPr>
            <a:r>
              <a:rPr lang="es-ES" sz="4000" dirty="0">
                <a:latin typeface="Times New Roman" panose="02020603050405020304" pitchFamily="18" charset="0"/>
                <a:cs typeface="Times New Roman" panose="02020603050405020304" pitchFamily="18" charset="0"/>
              </a:rPr>
              <a:t>Otra vez Hebreos 10:10 y 14 confirman esta enseñanza: </a:t>
            </a:r>
            <a:r>
              <a:rPr lang="es-ES" sz="4000" i="1" dirty="0">
                <a:solidFill>
                  <a:srgbClr val="FFFF00"/>
                </a:solidFill>
                <a:latin typeface="Times New Roman" panose="02020603050405020304" pitchFamily="18" charset="0"/>
                <a:cs typeface="Times New Roman" panose="02020603050405020304" pitchFamily="18" charset="0"/>
              </a:rPr>
              <a:t>En esa voluntad somos santificados mediante la ofrenda del cuerpo de Jesucristo </a:t>
            </a:r>
            <a:r>
              <a:rPr lang="es-ES" sz="4000" i="1" dirty="0" smtClean="0">
                <a:solidFill>
                  <a:srgbClr val="FFFF00"/>
                </a:solidFill>
                <a:latin typeface="Times New Roman" panose="02020603050405020304" pitchFamily="18" charset="0"/>
                <a:cs typeface="Times New Roman" panose="02020603050405020304" pitchFamily="18" charset="0"/>
              </a:rPr>
              <a:t>hecha ____ </a:t>
            </a:r>
            <a:r>
              <a:rPr lang="es-ES" sz="4000" i="1" dirty="0">
                <a:solidFill>
                  <a:srgbClr val="FFFF00"/>
                </a:solidFill>
                <a:latin typeface="Times New Roman" panose="02020603050405020304" pitchFamily="18" charset="0"/>
                <a:cs typeface="Times New Roman" panose="02020603050405020304" pitchFamily="18" charset="0"/>
              </a:rPr>
              <a:t>vez para </a:t>
            </a:r>
            <a:r>
              <a:rPr lang="es-ES" sz="4000" i="1" dirty="0" smtClean="0">
                <a:solidFill>
                  <a:srgbClr val="FFFF00"/>
                </a:solidFill>
                <a:latin typeface="Times New Roman" panose="02020603050405020304" pitchFamily="18" charset="0"/>
                <a:cs typeface="Times New Roman" panose="02020603050405020304" pitchFamily="18" charset="0"/>
              </a:rPr>
              <a:t>siempre </a:t>
            </a:r>
            <a:r>
              <a:rPr lang="es-ES" sz="4000" i="1" dirty="0">
                <a:solidFill>
                  <a:srgbClr val="FFFF00"/>
                </a:solidFill>
                <a:latin typeface="Times New Roman" panose="02020603050405020304" pitchFamily="18" charset="0"/>
                <a:cs typeface="Times New Roman" panose="02020603050405020304" pitchFamily="18" charset="0"/>
              </a:rPr>
              <a:t>. . .</a:t>
            </a:r>
            <a:r>
              <a:rPr lang="es-ES" sz="4000" dirty="0">
                <a:latin typeface="Times New Roman" panose="02020603050405020304" pitchFamily="18" charset="0"/>
                <a:cs typeface="Times New Roman" panose="02020603050405020304" pitchFamily="18" charset="0"/>
              </a:rPr>
              <a:t> </a:t>
            </a:r>
            <a:r>
              <a:rPr lang="es-ES" sz="4000" i="1" dirty="0">
                <a:solidFill>
                  <a:srgbClr val="FFFF00"/>
                </a:solidFill>
                <a:latin typeface="Times New Roman" panose="02020603050405020304" pitchFamily="18" charset="0"/>
                <a:cs typeface="Times New Roman" panose="02020603050405020304" pitchFamily="18" charset="0"/>
              </a:rPr>
              <a:t>porque con _____sola ofrenda hizo perfectos para siempre a los santificados.</a:t>
            </a:r>
            <a:r>
              <a:rPr lang="es-ES" sz="4000" dirty="0">
                <a:latin typeface="Times New Roman" panose="02020603050405020304" pitchFamily="18" charset="0"/>
                <a:cs typeface="Times New Roman" panose="02020603050405020304" pitchFamily="18" charset="0"/>
              </a:rPr>
              <a:t> A través de toda la Biblia se usa el término </a:t>
            </a:r>
            <a:r>
              <a:rPr lang="es-ES" sz="4000" i="1" dirty="0">
                <a:solidFill>
                  <a:srgbClr val="FFFF00"/>
                </a:solidFill>
                <a:latin typeface="Times New Roman" panose="02020603050405020304" pitchFamily="18" charset="0"/>
                <a:cs typeface="Times New Roman" panose="02020603050405020304" pitchFamily="18" charset="0"/>
              </a:rPr>
              <a:t>“santificados,” </a:t>
            </a:r>
            <a:r>
              <a:rPr lang="es-ES" sz="4000" dirty="0">
                <a:latin typeface="Times New Roman" panose="02020603050405020304" pitchFamily="18" charset="0"/>
                <a:cs typeface="Times New Roman" panose="02020603050405020304" pitchFamily="18" charset="0"/>
              </a:rPr>
              <a:t>que quiere decir apartados o separados para el uso de Dios.</a:t>
            </a:r>
          </a:p>
        </p:txBody>
      </p:sp>
      <p:sp>
        <p:nvSpPr>
          <p:cNvPr id="2" name="CuadroTexto 1">
            <a:extLst>
              <a:ext uri="{FF2B5EF4-FFF2-40B4-BE49-F238E27FC236}">
                <a16:creationId xmlns:a16="http://schemas.microsoft.com/office/drawing/2014/main" id="{56AA8B08-57D9-40A9-4D6F-199436961D75}"/>
              </a:ext>
            </a:extLst>
          </p:cNvPr>
          <p:cNvSpPr txBox="1"/>
          <p:nvPr/>
        </p:nvSpPr>
        <p:spPr>
          <a:xfrm>
            <a:off x="2564009" y="2938811"/>
            <a:ext cx="1173949"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una</a:t>
            </a:r>
            <a:endParaRPr lang="es-PA" sz="4000" i="1" dirty="0">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5B4CC5F5-A479-F7BC-E22E-5343C4593B71}"/>
              </a:ext>
            </a:extLst>
          </p:cNvPr>
          <p:cNvSpPr txBox="1"/>
          <p:nvPr/>
        </p:nvSpPr>
        <p:spPr>
          <a:xfrm>
            <a:off x="1136276" y="3573545"/>
            <a:ext cx="1265548" cy="707886"/>
          </a:xfrm>
          <a:prstGeom prst="rect">
            <a:avLst/>
          </a:prstGeom>
          <a:noFill/>
        </p:spPr>
        <p:txBody>
          <a:bodyPr wrap="square" rtlCol="0">
            <a:spAutoFit/>
          </a:bodyPr>
          <a:lstStyle/>
          <a:p>
            <a:r>
              <a:rPr lang="es-ES" sz="4000" i="1" dirty="0">
                <a:latin typeface="Times New Roman" panose="02020603050405020304" pitchFamily="18" charset="0"/>
                <a:ea typeface="Verdana" panose="020B0604030504040204" pitchFamily="34" charset="0"/>
                <a:cs typeface="Times New Roman" panose="02020603050405020304" pitchFamily="18" charset="0"/>
              </a:rPr>
              <a:t>una</a:t>
            </a:r>
            <a:endParaRPr lang="es-PA" sz="4000" i="1" dirty="0">
              <a:latin typeface="Times New Roman" panose="02020603050405020304" pitchFamily="18"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54059099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694112" y="672354"/>
            <a:ext cx="10803775" cy="5888502"/>
          </a:xfrm>
        </p:spPr>
        <p:txBody>
          <a:bodyPr>
            <a:normAutofit/>
          </a:bodyPr>
          <a:lstStyle/>
          <a:p>
            <a:pPr marL="573088" indent="-573088" algn="just">
              <a:buNone/>
            </a:pPr>
            <a:r>
              <a:rPr lang="es-ES" sz="4000" dirty="0">
                <a:latin typeface="Times New Roman" panose="02020603050405020304" pitchFamily="18" charset="0"/>
                <a:cs typeface="Times New Roman" panose="02020603050405020304" pitchFamily="18" charset="0"/>
              </a:rPr>
              <a:t>3.	Podemos tener la seguridad de nuestra salvación por lo que Dios el Espíritu Santo ha hecho.</a:t>
            </a:r>
          </a:p>
          <a:p>
            <a:pPr marL="1195388" indent="-573088" algn="just">
              <a:buNone/>
            </a:pPr>
            <a:r>
              <a:rPr lang="es-ES" sz="4000" dirty="0">
                <a:latin typeface="Times New Roman" panose="02020603050405020304" pitchFamily="18" charset="0"/>
                <a:cs typeface="Times New Roman" panose="02020603050405020304" pitchFamily="18" charset="0"/>
              </a:rPr>
              <a:t>a.	Al entregarnos al Señor Jesucristo fuimos </a:t>
            </a:r>
            <a:r>
              <a:rPr lang="es-ES" sz="4000" dirty="0" smtClean="0">
                <a:latin typeface="Times New Roman" panose="02020603050405020304" pitchFamily="18" charset="0"/>
                <a:cs typeface="Times New Roman" panose="02020603050405020304" pitchFamily="18" charset="0"/>
              </a:rPr>
              <a:t>bautizados inmediatamente </a:t>
            </a:r>
            <a:r>
              <a:rPr lang="es-ES" sz="4000" dirty="0">
                <a:latin typeface="Times New Roman" panose="02020603050405020304" pitchFamily="18" charset="0"/>
                <a:cs typeface="Times New Roman" panose="02020603050405020304" pitchFamily="18" charset="0"/>
              </a:rPr>
              <a:t>en la familia de Dios por el Espíritu de Dios. 1a a los Corintios 12:13 dice: </a:t>
            </a:r>
            <a:r>
              <a:rPr lang="es-ES" sz="4000" i="1" dirty="0">
                <a:solidFill>
                  <a:srgbClr val="FFFF00"/>
                </a:solidFill>
                <a:latin typeface="Times New Roman" panose="02020603050405020304" pitchFamily="18" charset="0"/>
                <a:cs typeface="Times New Roman" panose="02020603050405020304" pitchFamily="18" charset="0"/>
              </a:rPr>
              <a:t>Porque por un solo Espíritu fuimos todos ___________en un cuerpo. </a:t>
            </a:r>
            <a:endParaRPr lang="es-ES_tradnl" sz="4000"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F098EF7B-761F-485C-88EE-C5ACFFF5A780}"/>
              </a:ext>
            </a:extLst>
          </p:cNvPr>
          <p:cNvSpPr txBox="1"/>
          <p:nvPr/>
        </p:nvSpPr>
        <p:spPr>
          <a:xfrm>
            <a:off x="7158054" y="4056810"/>
            <a:ext cx="246143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bautizados</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1775890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694112" y="1121664"/>
            <a:ext cx="10803775" cy="5439192"/>
          </a:xfrm>
        </p:spPr>
        <p:txBody>
          <a:bodyPr>
            <a:normAutofit/>
          </a:bodyPr>
          <a:lstStyle/>
          <a:p>
            <a:pPr marL="0" indent="0" algn="just">
              <a:lnSpc>
                <a:spcPct val="100000"/>
              </a:lnSpc>
              <a:buNone/>
            </a:pPr>
            <a:r>
              <a:rPr lang="es-ES" sz="4000" dirty="0">
                <a:latin typeface="Times New Roman" panose="02020603050405020304" pitchFamily="18" charset="0"/>
                <a:cs typeface="Times New Roman" panose="02020603050405020304" pitchFamily="18" charset="0"/>
              </a:rPr>
              <a:t>La palabra </a:t>
            </a:r>
            <a:r>
              <a:rPr lang="es-ES" sz="4000" dirty="0">
                <a:solidFill>
                  <a:srgbClr val="FFFF00"/>
                </a:solidFill>
                <a:latin typeface="Times New Roman" panose="02020603050405020304" pitchFamily="18" charset="0"/>
                <a:cs typeface="Times New Roman" panose="02020603050405020304" pitchFamily="18" charset="0"/>
              </a:rPr>
              <a:t>“bautismo” </a:t>
            </a:r>
            <a:r>
              <a:rPr lang="es-ES" sz="4000" dirty="0">
                <a:latin typeface="Times New Roman" panose="02020603050405020304" pitchFamily="18" charset="0"/>
                <a:cs typeface="Times New Roman" panose="02020603050405020304" pitchFamily="18" charset="0"/>
              </a:rPr>
              <a:t>quiere decir </a:t>
            </a:r>
            <a:r>
              <a:rPr lang="es-ES" sz="4000" dirty="0" smtClean="0">
                <a:latin typeface="Times New Roman" panose="02020603050405020304" pitchFamily="18" charset="0"/>
                <a:cs typeface="Times New Roman" panose="02020603050405020304" pitchFamily="18" charset="0"/>
              </a:rPr>
              <a:t>“poner </a:t>
            </a:r>
            <a:r>
              <a:rPr lang="es-ES" sz="4000" dirty="0">
                <a:latin typeface="Times New Roman" panose="02020603050405020304" pitchFamily="18" charset="0"/>
                <a:cs typeface="Times New Roman" panose="02020603050405020304" pitchFamily="18" charset="0"/>
              </a:rPr>
              <a:t>dentro de</a:t>
            </a:r>
            <a:r>
              <a:rPr lang="es-ES" sz="4000" dirty="0" smtClean="0">
                <a:latin typeface="Times New Roman" panose="02020603050405020304" pitchFamily="18" charset="0"/>
                <a:cs typeface="Times New Roman" panose="02020603050405020304" pitchFamily="18" charset="0"/>
              </a:rPr>
              <a:t>.” </a:t>
            </a:r>
            <a:r>
              <a:rPr lang="es-ES" sz="4000" dirty="0">
                <a:latin typeface="Times New Roman" panose="02020603050405020304" pitchFamily="18" charset="0"/>
                <a:cs typeface="Times New Roman" panose="02020603050405020304" pitchFamily="18" charset="0"/>
              </a:rPr>
              <a:t>En otras palabras, hemos sido </a:t>
            </a:r>
            <a:r>
              <a:rPr lang="es-ES" sz="4000" dirty="0">
                <a:solidFill>
                  <a:srgbClr val="FFFF00"/>
                </a:solidFill>
                <a:latin typeface="Times New Roman" panose="02020603050405020304" pitchFamily="18" charset="0"/>
                <a:cs typeface="Times New Roman" panose="02020603050405020304" pitchFamily="18" charset="0"/>
              </a:rPr>
              <a:t>“puestos dentro” </a:t>
            </a:r>
            <a:r>
              <a:rPr lang="es-ES" sz="4000" dirty="0">
                <a:latin typeface="Times New Roman" panose="02020603050405020304" pitchFamily="18" charset="0"/>
                <a:cs typeface="Times New Roman" panose="02020603050405020304" pitchFamily="18" charset="0"/>
              </a:rPr>
              <a:t>de la familia de Dios. Todos los que confían en Jesucristo como su Salvador, han sido puestos en el </a:t>
            </a:r>
            <a:r>
              <a:rPr lang="es-ES" sz="4000" dirty="0">
                <a:solidFill>
                  <a:srgbClr val="FFFF00"/>
                </a:solidFill>
                <a:latin typeface="Times New Roman" panose="02020603050405020304" pitchFamily="18" charset="0"/>
                <a:cs typeface="Times New Roman" panose="02020603050405020304" pitchFamily="18" charset="0"/>
              </a:rPr>
              <a:t>“cuerpo de Cristo,” </a:t>
            </a:r>
            <a:r>
              <a:rPr lang="es-ES" sz="4000" dirty="0">
                <a:latin typeface="Times New Roman" panose="02020603050405020304" pitchFamily="18" charset="0"/>
                <a:cs typeface="Times New Roman" panose="02020603050405020304" pitchFamily="18" charset="0"/>
              </a:rPr>
              <a:t>que es Su Iglesia. </a:t>
            </a:r>
            <a:endParaRPr lang="es-ES_tradnl"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26803"/>
      </p:ext>
    </p:extLst>
  </p:cSld>
  <p:clrMapOvr>
    <a:masterClrMapping/>
  </p:clrMapOvr>
  <p:transition spd="slow">
    <p:wip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694112" y="1087986"/>
            <a:ext cx="10803775" cy="4192255"/>
          </a:xfrm>
        </p:spPr>
        <p:txBody>
          <a:bodyPr>
            <a:noAutofit/>
          </a:bodyPr>
          <a:lstStyle/>
          <a:p>
            <a:pPr marL="0" indent="0" algn="just">
              <a:buNone/>
            </a:pPr>
            <a:r>
              <a:rPr lang="es-ES" sz="4000" dirty="0">
                <a:latin typeface="Times New Roman" panose="02020603050405020304" pitchFamily="18" charset="0"/>
                <a:cs typeface="Times New Roman" panose="02020603050405020304" pitchFamily="18" charset="0"/>
              </a:rPr>
              <a:t>El bautismo del Espíritu Santo es el acto de poner al verdadero creyente en la familia de Dios. En Efesios 4:4-6 se muestra: </a:t>
            </a:r>
            <a:r>
              <a:rPr lang="es-ES" sz="4000" i="1" dirty="0">
                <a:solidFill>
                  <a:srgbClr val="FFFF00"/>
                </a:solidFill>
                <a:latin typeface="Times New Roman" panose="02020603050405020304" pitchFamily="18" charset="0"/>
                <a:cs typeface="Times New Roman" panose="02020603050405020304" pitchFamily="18" charset="0"/>
              </a:rPr>
              <a:t>un cuerpo, y un Espíritu, como fuisteis también llamados en una misma esperanza de vuestra vocación; un Señor, una fe, un bautismo, un Dios y Padre de todos, el cual es sobre todos, y por todos, y en todos. </a:t>
            </a:r>
            <a:endParaRPr lang="es-ES_tradnl" sz="4000"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5309452"/>
      </p:ext>
    </p:extLst>
  </p:cSld>
  <p:clrMapOvr>
    <a:masterClrMapping/>
  </p:clrMapOvr>
  <p:transition spd="slow">
    <p:wip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694112" y="1414272"/>
            <a:ext cx="10803775" cy="2977619"/>
          </a:xfrm>
        </p:spPr>
        <p:txBody>
          <a:bodyPr>
            <a:normAutofit/>
          </a:bodyPr>
          <a:lstStyle/>
          <a:p>
            <a:pPr marL="0" indent="0" algn="just">
              <a:lnSpc>
                <a:spcPct val="100000"/>
              </a:lnSpc>
              <a:buNone/>
            </a:pPr>
            <a:r>
              <a:rPr lang="es-ES" sz="4000" dirty="0">
                <a:latin typeface="Times New Roman" panose="02020603050405020304" pitchFamily="18" charset="0"/>
                <a:cs typeface="Times New Roman" panose="02020603050405020304" pitchFamily="18" charset="0"/>
              </a:rPr>
              <a:t>Este bautismo no es de agua, sino que el verdadero creyente está “puesto dentro de” la familia de Dios una vez para siempre. Este bautismo del Espíritu Santo puede suceder una sola vez.</a:t>
            </a:r>
          </a:p>
        </p:txBody>
      </p:sp>
    </p:spTree>
    <p:extLst>
      <p:ext uri="{BB962C8B-B14F-4D97-AF65-F5344CB8AC3E}">
        <p14:creationId xmlns:p14="http://schemas.microsoft.com/office/powerpoint/2010/main" val="3240366674"/>
      </p:ext>
    </p:extLst>
  </p:cSld>
  <p:clrMapOvr>
    <a:masterClrMapping/>
  </p:clrMapOvr>
  <p:transition spd="slow">
    <p:wip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694112" y="672354"/>
            <a:ext cx="10803775" cy="5888502"/>
          </a:xfrm>
        </p:spPr>
        <p:txBody>
          <a:bodyPr>
            <a:normAutofit/>
          </a:bodyPr>
          <a:lstStyle/>
          <a:p>
            <a:pPr marL="633413" indent="-633413" algn="just">
              <a:buNone/>
            </a:pPr>
            <a:r>
              <a:rPr lang="es-ES" sz="4000" dirty="0">
                <a:latin typeface="Times New Roman" panose="02020603050405020304" pitchFamily="18" charset="0"/>
                <a:cs typeface="Times New Roman" panose="02020603050405020304" pitchFamily="18" charset="0"/>
              </a:rPr>
              <a:t>b.	Cuando nos entregamos a Cristo Jesús, el Espíritu Santo entró en nuestra vida y puso sobre nosotros Su sello de propiedad. En 2ª a los Corintios 3:3-4 el Apóstol Pablo lo confirma: </a:t>
            </a:r>
            <a:r>
              <a:rPr lang="es-ES" sz="4000" i="1" dirty="0">
                <a:solidFill>
                  <a:srgbClr val="FFFF00"/>
                </a:solidFill>
                <a:latin typeface="Times New Roman" panose="02020603050405020304" pitchFamily="18" charset="0"/>
                <a:cs typeface="Times New Roman" panose="02020603050405020304" pitchFamily="18" charset="0"/>
              </a:rPr>
              <a:t>Sois carta de Cristo expedida por nosotros, escrita no con________, sino con el _________ del Dios vivo; no en tablas de piedra, sino en tablas de carne del corazón. Y tal confianza tenemos mediante Cristo para con Dios. </a:t>
            </a:r>
            <a:endParaRPr lang="es-ES_tradnl" sz="4000" i="1" dirty="0">
              <a:solidFill>
                <a:srgbClr val="FFFF00"/>
              </a:solidFill>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F098EF7B-761F-485C-88EE-C5ACFFF5A780}"/>
              </a:ext>
            </a:extLst>
          </p:cNvPr>
          <p:cNvSpPr txBox="1"/>
          <p:nvPr/>
        </p:nvSpPr>
        <p:spPr>
          <a:xfrm>
            <a:off x="4684597" y="3368040"/>
            <a:ext cx="190948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tinta</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5" name="CuadroTexto 4">
            <a:extLst>
              <a:ext uri="{FF2B5EF4-FFF2-40B4-BE49-F238E27FC236}">
                <a16:creationId xmlns:a16="http://schemas.microsoft.com/office/drawing/2014/main" id="{2C404352-354A-CDAC-B603-D75A914C485A}"/>
              </a:ext>
            </a:extLst>
          </p:cNvPr>
          <p:cNvSpPr txBox="1"/>
          <p:nvPr/>
        </p:nvSpPr>
        <p:spPr>
          <a:xfrm>
            <a:off x="9137928" y="3368635"/>
            <a:ext cx="2359959"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Espíritu</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13902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16859" y="926591"/>
            <a:ext cx="11349317" cy="5123493"/>
          </a:xfrm>
        </p:spPr>
        <p:txBody>
          <a:bodyPr>
            <a:noAutofit/>
          </a:bodyPr>
          <a:lstStyle/>
          <a:p>
            <a:pPr marL="0" indent="0" algn="just">
              <a:buNone/>
            </a:pPr>
            <a:r>
              <a:rPr lang="es-ES" sz="4000" dirty="0">
                <a:latin typeface="Times New Roman" panose="02020603050405020304" pitchFamily="18" charset="0"/>
                <a:cs typeface="Times New Roman" panose="02020603050405020304" pitchFamily="18" charset="0"/>
              </a:rPr>
              <a:t>¿Cuándo fuimos sellados por el Espíritu Santo? Efesios 1:13 nos da la respuesta: </a:t>
            </a:r>
            <a:r>
              <a:rPr lang="es-ES" sz="4000" i="1" dirty="0">
                <a:solidFill>
                  <a:srgbClr val="FFFF00"/>
                </a:solidFill>
                <a:latin typeface="Times New Roman" panose="02020603050405020304" pitchFamily="18" charset="0"/>
                <a:cs typeface="Times New Roman" panose="02020603050405020304" pitchFamily="18" charset="0"/>
              </a:rPr>
              <a:t>En </a:t>
            </a:r>
            <a:r>
              <a:rPr lang="es-ES" sz="4000" i="1" dirty="0" smtClean="0">
                <a:solidFill>
                  <a:srgbClr val="FFFF00"/>
                </a:solidFill>
                <a:latin typeface="Times New Roman" panose="02020603050405020304" pitchFamily="18" charset="0"/>
                <a:cs typeface="Times New Roman" panose="02020603050405020304" pitchFamily="18" charset="0"/>
              </a:rPr>
              <a:t>Él </a:t>
            </a:r>
            <a:r>
              <a:rPr lang="es-ES" sz="4000" i="1" dirty="0">
                <a:solidFill>
                  <a:srgbClr val="FFFF00"/>
                </a:solidFill>
                <a:latin typeface="Times New Roman" panose="02020603050405020304" pitchFamily="18" charset="0"/>
                <a:cs typeface="Times New Roman" panose="02020603050405020304" pitchFamily="18" charset="0"/>
              </a:rPr>
              <a:t>también vosotros, habiendo oído la Palabra de verdad, el evangelio de vuestra salvación, y habiendo________ en </a:t>
            </a:r>
            <a:r>
              <a:rPr lang="es-ES" sz="4000" i="1" dirty="0" smtClean="0">
                <a:solidFill>
                  <a:srgbClr val="FFFF00"/>
                </a:solidFill>
                <a:latin typeface="Times New Roman" panose="02020603050405020304" pitchFamily="18" charset="0"/>
                <a:cs typeface="Times New Roman" panose="02020603050405020304" pitchFamily="18" charset="0"/>
              </a:rPr>
              <a:t>Él</a:t>
            </a:r>
            <a:r>
              <a:rPr lang="es-ES" sz="4000" i="1" dirty="0">
                <a:solidFill>
                  <a:srgbClr val="FFFF00"/>
                </a:solidFill>
                <a:latin typeface="Times New Roman" panose="02020603050405020304" pitchFamily="18" charset="0"/>
                <a:cs typeface="Times New Roman" panose="02020603050405020304" pitchFamily="18" charset="0"/>
              </a:rPr>
              <a:t>, fuisteis __________con el Espíritu Santo de la promesa. </a:t>
            </a:r>
            <a:r>
              <a:rPr lang="es-ES" sz="4000" dirty="0">
                <a:latin typeface="Times New Roman" panose="02020603050405020304" pitchFamily="18" charset="0"/>
                <a:cs typeface="Times New Roman" panose="02020603050405020304" pitchFamily="18" charset="0"/>
              </a:rPr>
              <a:t>¿Por qué es importante qué Dios nos selle? En Efesios 1:14 explica </a:t>
            </a:r>
            <a:r>
              <a:rPr lang="es-ES" sz="4000" i="1" dirty="0">
                <a:solidFill>
                  <a:srgbClr val="FFFF00"/>
                </a:solidFill>
                <a:latin typeface="Times New Roman" panose="02020603050405020304" pitchFamily="18" charset="0"/>
                <a:cs typeface="Times New Roman" panose="02020603050405020304" pitchFamily="18" charset="0"/>
              </a:rPr>
              <a:t>que es las ______ </a:t>
            </a:r>
            <a:r>
              <a:rPr lang="es-ES" sz="4000" dirty="0">
                <a:latin typeface="Times New Roman" panose="02020603050405020304" pitchFamily="18" charset="0"/>
                <a:cs typeface="Times New Roman" panose="02020603050405020304" pitchFamily="18" charset="0"/>
              </a:rPr>
              <a:t>(el pago inicial) </a:t>
            </a:r>
            <a:r>
              <a:rPr lang="es-ES" sz="4000" i="1" dirty="0">
                <a:solidFill>
                  <a:srgbClr val="FFFF00"/>
                </a:solidFill>
                <a:latin typeface="Times New Roman" panose="02020603050405020304" pitchFamily="18" charset="0"/>
                <a:cs typeface="Times New Roman" panose="02020603050405020304" pitchFamily="18" charset="0"/>
              </a:rPr>
              <a:t>de nuestra herencia hasta la redención de la posesión adquirida, para alabanza de Su gloria.</a:t>
            </a:r>
            <a:r>
              <a:rPr lang="es-ES" sz="4000" dirty="0">
                <a:latin typeface="Times New Roman" panose="02020603050405020304" pitchFamily="18" charset="0"/>
                <a:cs typeface="Times New Roman" panose="02020603050405020304" pitchFamily="18" charset="0"/>
              </a:rPr>
              <a:t> </a:t>
            </a:r>
            <a:endParaRPr lang="es-ES_tradnl" sz="4000"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F098EF7B-761F-485C-88EE-C5ACFFF5A780}"/>
              </a:ext>
            </a:extLst>
          </p:cNvPr>
          <p:cNvSpPr txBox="1"/>
          <p:nvPr/>
        </p:nvSpPr>
        <p:spPr>
          <a:xfrm>
            <a:off x="9784035" y="2494495"/>
            <a:ext cx="184555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creido</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2" name="CuadroTexto 1">
            <a:extLst>
              <a:ext uri="{FF2B5EF4-FFF2-40B4-BE49-F238E27FC236}">
                <a16:creationId xmlns:a16="http://schemas.microsoft.com/office/drawing/2014/main" id="{BE0CA522-0448-6746-0F4E-E4E060F85CF8}"/>
              </a:ext>
            </a:extLst>
          </p:cNvPr>
          <p:cNvSpPr txBox="1"/>
          <p:nvPr/>
        </p:nvSpPr>
        <p:spPr>
          <a:xfrm>
            <a:off x="3840211" y="3079711"/>
            <a:ext cx="1969994"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sellados</a:t>
            </a:r>
            <a:endParaRPr lang="es-PA" sz="4000" i="1" dirty="0">
              <a:latin typeface="Times New Roman" panose="02020603050405020304" pitchFamily="18" charset="0"/>
              <a:cs typeface="Times New Roman" panose="02020603050405020304" pitchFamily="18" charset="0"/>
            </a:endParaRPr>
          </a:p>
        </p:txBody>
      </p:sp>
      <p:sp>
        <p:nvSpPr>
          <p:cNvPr id="5" name="CuadroTexto 1">
            <a:extLst>
              <a:ext uri="{FF2B5EF4-FFF2-40B4-BE49-F238E27FC236}">
                <a16:creationId xmlns:a16="http://schemas.microsoft.com/office/drawing/2014/main" id="{74EA458E-8B50-431B-D7CC-E131C99D36FD}"/>
              </a:ext>
            </a:extLst>
          </p:cNvPr>
          <p:cNvSpPr txBox="1"/>
          <p:nvPr/>
        </p:nvSpPr>
        <p:spPr>
          <a:xfrm>
            <a:off x="8198431" y="4152639"/>
            <a:ext cx="1515411"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arras</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133580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5"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416859" y="999743"/>
            <a:ext cx="11349317" cy="5050341"/>
          </a:xfrm>
        </p:spPr>
        <p:txBody>
          <a:bodyPr>
            <a:noAutofit/>
          </a:bodyPr>
          <a:lstStyle/>
          <a:p>
            <a:pPr marL="0" indent="0" algn="just">
              <a:buNone/>
            </a:pPr>
            <a:r>
              <a:rPr lang="es-ES" sz="4000" dirty="0">
                <a:latin typeface="Times New Roman" panose="02020603050405020304" pitchFamily="18" charset="0"/>
                <a:cs typeface="Times New Roman" panose="02020603050405020304" pitchFamily="18" charset="0"/>
              </a:rPr>
              <a:t>¿Si hacemos un contrato de compra de una propiedad, se hace un título de propiedad. Tanto el comprador como el vendedor firman el contrato y se pone sobre el documento un sello oficial. Desde ese momento el nuevo dueño tiene la seguridad de que es suya esa propiedad. </a:t>
            </a:r>
            <a:endParaRPr lang="es-ES_tradnl"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1204399"/>
      </p:ext>
    </p:extLst>
  </p:cSld>
  <p:clrMapOvr>
    <a:masterClrMapping/>
  </p:clrMapOvr>
  <p:transition spd="slow">
    <p:wip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721821" y="830457"/>
            <a:ext cx="10803775" cy="3778624"/>
          </a:xfrm>
        </p:spPr>
        <p:txBody>
          <a:bodyPr>
            <a:noAutofit/>
          </a:bodyPr>
          <a:lstStyle/>
          <a:p>
            <a:pPr marL="0" indent="0" algn="just">
              <a:buNone/>
            </a:pPr>
            <a:r>
              <a:rPr lang="es-ES" sz="4000" dirty="0">
                <a:latin typeface="Times New Roman" panose="02020603050405020304" pitchFamily="18" charset="0"/>
                <a:cs typeface="Times New Roman" panose="02020603050405020304" pitchFamily="18" charset="0"/>
              </a:rPr>
              <a:t>Nosotros, que somos propiedad de Cristo Jesús, tenemos el sello del Espíritu Santo puesto sobre nuestra vida una vez para siempre. Filipenses 1:6 afirma que Dios terminará la obra que Él empezó: </a:t>
            </a:r>
            <a:r>
              <a:rPr lang="es-ES" sz="4000" i="1" dirty="0">
                <a:solidFill>
                  <a:srgbClr val="FFFF00"/>
                </a:solidFill>
                <a:latin typeface="Times New Roman" panose="02020603050405020304" pitchFamily="18" charset="0"/>
                <a:cs typeface="Times New Roman" panose="02020603050405020304" pitchFamily="18" charset="0"/>
              </a:rPr>
              <a:t>estando persuadido de esto, que El que comenzó en vosotros la buena obra, la_____________ hasta el día de Jesucristo. </a:t>
            </a:r>
            <a:r>
              <a:rPr lang="es-ES" sz="4000" dirty="0">
                <a:latin typeface="Times New Roman" panose="02020603050405020304" pitchFamily="18" charset="0"/>
                <a:cs typeface="Times New Roman" panose="02020603050405020304" pitchFamily="18" charset="0"/>
              </a:rPr>
              <a:t>¡Somos Su propiedad para siempre!</a:t>
            </a:r>
          </a:p>
        </p:txBody>
      </p:sp>
      <p:sp>
        <p:nvSpPr>
          <p:cNvPr id="7" name="CuadroTexto 6">
            <a:extLst>
              <a:ext uri="{FF2B5EF4-FFF2-40B4-BE49-F238E27FC236}">
                <a16:creationId xmlns:a16="http://schemas.microsoft.com/office/drawing/2014/main" id="{F098EF7B-761F-485C-88EE-C5ACFFF5A780}"/>
              </a:ext>
            </a:extLst>
          </p:cNvPr>
          <p:cNvSpPr txBox="1"/>
          <p:nvPr/>
        </p:nvSpPr>
        <p:spPr>
          <a:xfrm>
            <a:off x="6494458" y="3517109"/>
            <a:ext cx="336212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4000" i="1" noProof="0" dirty="0">
                <a:latin typeface="Times New Roman" panose="02020603050405020304" pitchFamily="18" charset="0"/>
                <a:cs typeface="Times New Roman" panose="02020603050405020304" pitchFamily="18" charset="0"/>
              </a:rPr>
              <a:t>p</a:t>
            </a:r>
            <a:r>
              <a:rPr kumimoji="0" lang="es-ES" sz="4000" b="0" i="1" u="none" strike="noStrike" kern="1200" cap="none" spc="0" normalizeH="0" baseline="0" noProof="0" dirty="0" smtClean="0">
                <a:ln>
                  <a:noFill/>
                </a:ln>
                <a:effectLst/>
                <a:uLnTx/>
                <a:uFillTx/>
                <a:latin typeface="Times New Roman" panose="02020603050405020304" pitchFamily="18" charset="0"/>
                <a:ea typeface="+mn-ea"/>
                <a:cs typeface="Times New Roman" panose="02020603050405020304" pitchFamily="18" charset="0"/>
              </a:rPr>
              <a:t>erfeccionará </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89508951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694112" y="792480"/>
            <a:ext cx="10803775" cy="5864352"/>
          </a:xfrm>
        </p:spPr>
        <p:txBody>
          <a:bodyPr>
            <a:noAutofit/>
          </a:bodyPr>
          <a:lstStyle/>
          <a:p>
            <a:pPr marL="573088" indent="-573088" algn="just">
              <a:buNone/>
            </a:pPr>
            <a:r>
              <a:rPr lang="es-ES" sz="4000" dirty="0">
                <a:latin typeface="Times New Roman" panose="02020603050405020304" pitchFamily="18" charset="0"/>
                <a:cs typeface="Times New Roman" panose="02020603050405020304" pitchFamily="18" charset="0"/>
              </a:rPr>
              <a:t>c. El Espíritu Santo viene a morar en el creyente desde el momento que se arrepiente de sus pecados y confía en Cristo Jesús como su Salvador. El Espíritu Santo no viene a nosotros poco a poco. Jesús enseñó una gran verdad en Juan 3:34 que nunca debemos olvidar: </a:t>
            </a:r>
            <a:r>
              <a:rPr lang="es-ES" sz="4000" i="1" dirty="0">
                <a:solidFill>
                  <a:srgbClr val="FFFF00"/>
                </a:solidFill>
                <a:latin typeface="Times New Roman" panose="02020603050405020304" pitchFamily="18" charset="0"/>
                <a:cs typeface="Times New Roman" panose="02020603050405020304" pitchFamily="18" charset="0"/>
              </a:rPr>
              <a:t>Dios no da el Espíritu por__________. </a:t>
            </a:r>
            <a:r>
              <a:rPr lang="es-ES" sz="4000" dirty="0">
                <a:latin typeface="Times New Roman" panose="02020603050405020304" pitchFamily="18" charset="0"/>
                <a:cs typeface="Times New Roman" panose="02020603050405020304" pitchFamily="18" charset="0"/>
              </a:rPr>
              <a:t>En Juan 14:17 el Señor Jesucristo dice con claridad que el </a:t>
            </a:r>
            <a:r>
              <a:rPr lang="es-ES" sz="4000" i="1" dirty="0">
                <a:solidFill>
                  <a:srgbClr val="FFFF00"/>
                </a:solidFill>
                <a:latin typeface="Times New Roman" panose="02020603050405020304" pitchFamily="18" charset="0"/>
                <a:cs typeface="Times New Roman" panose="02020603050405020304" pitchFamily="18" charset="0"/>
              </a:rPr>
              <a:t>Espíritu de verdad, al cual el mundo no puede recibir, porque no le ve, ni le</a:t>
            </a:r>
            <a:r>
              <a:rPr lang="es-ES" sz="4000" dirty="0">
                <a:latin typeface="Times New Roman" panose="02020603050405020304" pitchFamily="18" charset="0"/>
                <a:cs typeface="Times New Roman" panose="02020603050405020304" pitchFamily="18" charset="0"/>
              </a:rPr>
              <a:t>____________; </a:t>
            </a:r>
          </a:p>
        </p:txBody>
      </p:sp>
      <p:sp>
        <p:nvSpPr>
          <p:cNvPr id="7" name="CuadroTexto 6">
            <a:extLst>
              <a:ext uri="{FF2B5EF4-FFF2-40B4-BE49-F238E27FC236}">
                <a16:creationId xmlns:a16="http://schemas.microsoft.com/office/drawing/2014/main" id="{F098EF7B-761F-485C-88EE-C5ACFFF5A780}"/>
              </a:ext>
            </a:extLst>
          </p:cNvPr>
          <p:cNvSpPr txBox="1"/>
          <p:nvPr/>
        </p:nvSpPr>
        <p:spPr>
          <a:xfrm>
            <a:off x="5356686" y="4048640"/>
            <a:ext cx="308268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medida </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2" name="CuadroTexto 1">
            <a:extLst>
              <a:ext uri="{FF2B5EF4-FFF2-40B4-BE49-F238E27FC236}">
                <a16:creationId xmlns:a16="http://schemas.microsoft.com/office/drawing/2014/main" id="{F70836AF-061F-8116-0695-53E00CDF6118}"/>
              </a:ext>
            </a:extLst>
          </p:cNvPr>
          <p:cNvSpPr txBox="1"/>
          <p:nvPr/>
        </p:nvSpPr>
        <p:spPr>
          <a:xfrm>
            <a:off x="5815853" y="5654219"/>
            <a:ext cx="1795183"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conoce</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14025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45D39F7-03B4-5B9E-9DD6-0BA5117A0B53}"/>
              </a:ext>
            </a:extLst>
          </p:cNvPr>
          <p:cNvSpPr>
            <a:spLocks noGrp="1"/>
          </p:cNvSpPr>
          <p:nvPr>
            <p:ph idx="1"/>
          </p:nvPr>
        </p:nvSpPr>
        <p:spPr>
          <a:xfrm>
            <a:off x="861753" y="1215240"/>
            <a:ext cx="10607040" cy="4799076"/>
          </a:xfrm>
        </p:spPr>
        <p:txBody>
          <a:bodyPr>
            <a:normAutofit fontScale="85000" lnSpcReduction="10000"/>
          </a:bodyPr>
          <a:lstStyle/>
          <a:p>
            <a:pPr marL="0" indent="0" algn="just">
              <a:lnSpc>
                <a:spcPct val="110000"/>
              </a:lnSpc>
              <a:buNone/>
            </a:pPr>
            <a:r>
              <a:rPr lang="es-ES" sz="4300" i="1" dirty="0">
                <a:solidFill>
                  <a:srgbClr val="FFFF00"/>
                </a:solidFill>
                <a:latin typeface="Times New Roman" panose="02020603050405020304" pitchFamily="18" charset="0"/>
                <a:cs typeface="Times New Roman" panose="02020603050405020304" pitchFamily="18" charset="0"/>
              </a:rPr>
              <a:t>pero vosotros le conocéis, porque mora ____ vosotros, y estará ____ vosotros. </a:t>
            </a:r>
            <a:r>
              <a:rPr lang="es-ES" sz="4300" dirty="0">
                <a:latin typeface="Times New Roman" panose="02020603050405020304" pitchFamily="18" charset="0"/>
                <a:cs typeface="Times New Roman" panose="02020603050405020304" pitchFamily="18" charset="0"/>
              </a:rPr>
              <a:t>Si usted ha depositado su confianza en Cristo como su Salvador, el Espíritu Santo vive en usted. ¿Qué debemos pensar acerca de los cristianos que pecan? ¿Pueden perder su salvación? En la luz de la Palabra de Dios, el verdadero Cristiano no pierde su salvación porque haya pecado; sin embargo,</a:t>
            </a:r>
          </a:p>
          <a:p>
            <a:endParaRPr lang="es-PA" dirty="0"/>
          </a:p>
        </p:txBody>
      </p:sp>
      <p:sp>
        <p:nvSpPr>
          <p:cNvPr id="4" name="CuadroTexto 3">
            <a:extLst>
              <a:ext uri="{FF2B5EF4-FFF2-40B4-BE49-F238E27FC236}">
                <a16:creationId xmlns:a16="http://schemas.microsoft.com/office/drawing/2014/main" id="{17CA1565-93FA-8BDC-2985-A3088C767E14}"/>
              </a:ext>
            </a:extLst>
          </p:cNvPr>
          <p:cNvSpPr txBox="1"/>
          <p:nvPr/>
        </p:nvSpPr>
        <p:spPr>
          <a:xfrm>
            <a:off x="2917235" y="1755567"/>
            <a:ext cx="914400"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en</a:t>
            </a:r>
            <a:endParaRPr lang="es-PA" sz="4000"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7BD95A17-AA31-208A-34D8-EA961DD24A2C}"/>
              </a:ext>
            </a:extLst>
          </p:cNvPr>
          <p:cNvSpPr txBox="1"/>
          <p:nvPr/>
        </p:nvSpPr>
        <p:spPr>
          <a:xfrm>
            <a:off x="8620825" y="1215240"/>
            <a:ext cx="1043043"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con</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2272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694111" y="982849"/>
            <a:ext cx="10971415" cy="3778624"/>
          </a:xfrm>
        </p:spPr>
        <p:txBody>
          <a:bodyPr>
            <a:noAutofit/>
          </a:bodyPr>
          <a:lstStyle/>
          <a:p>
            <a:pPr marL="0" indent="0" algn="just">
              <a:lnSpc>
                <a:spcPct val="100000"/>
              </a:lnSpc>
              <a:buNone/>
            </a:pPr>
            <a:r>
              <a:rPr lang="es-ES" sz="4000" dirty="0">
                <a:latin typeface="Times New Roman" panose="02020603050405020304" pitchFamily="18" charset="0"/>
                <a:cs typeface="Times New Roman" panose="02020603050405020304" pitchFamily="18" charset="0"/>
              </a:rPr>
              <a:t>el Espíritu Santo trae convicción, arrepentimiento y la confesión de su pecado a Dios pidiendo perdón. En contraste, cuando una persona no se ha entregado a Cristo, su pecado no le perturbará y continuará en su pecado. Romanos 8:9 muestra que esa persona no tiene el Espíritu Santo: </a:t>
            </a:r>
            <a:r>
              <a:rPr lang="es-ES" sz="4000" i="1" dirty="0">
                <a:solidFill>
                  <a:srgbClr val="FFFF00"/>
                </a:solidFill>
                <a:latin typeface="Times New Roman" panose="02020603050405020304" pitchFamily="18" charset="0"/>
                <a:cs typeface="Times New Roman" panose="02020603050405020304" pitchFamily="18" charset="0"/>
              </a:rPr>
              <a:t>si alguno____ tiene el Espíritu de Cristo</a:t>
            </a:r>
            <a:r>
              <a:rPr lang="es-ES" sz="4000" i="1" dirty="0" smtClean="0">
                <a:solidFill>
                  <a:srgbClr val="FFFF00"/>
                </a:solidFill>
                <a:latin typeface="Times New Roman" panose="02020603050405020304" pitchFamily="18" charset="0"/>
                <a:cs typeface="Times New Roman" panose="02020603050405020304" pitchFamily="18" charset="0"/>
              </a:rPr>
              <a:t>, _____ es </a:t>
            </a:r>
            <a:r>
              <a:rPr lang="es-ES" sz="4000" i="1" dirty="0">
                <a:solidFill>
                  <a:srgbClr val="FFFF00"/>
                </a:solidFill>
                <a:latin typeface="Times New Roman" panose="02020603050405020304" pitchFamily="18" charset="0"/>
                <a:cs typeface="Times New Roman" panose="02020603050405020304" pitchFamily="18" charset="0"/>
              </a:rPr>
              <a:t>de él.</a:t>
            </a:r>
          </a:p>
        </p:txBody>
      </p:sp>
      <p:sp>
        <p:nvSpPr>
          <p:cNvPr id="7" name="CuadroTexto 6">
            <a:extLst>
              <a:ext uri="{FF2B5EF4-FFF2-40B4-BE49-F238E27FC236}">
                <a16:creationId xmlns:a16="http://schemas.microsoft.com/office/drawing/2014/main" id="{F098EF7B-761F-485C-88EE-C5ACFFF5A780}"/>
              </a:ext>
            </a:extLst>
          </p:cNvPr>
          <p:cNvSpPr txBox="1"/>
          <p:nvPr/>
        </p:nvSpPr>
        <p:spPr>
          <a:xfrm>
            <a:off x="8721159" y="4046407"/>
            <a:ext cx="80467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no</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14" name="CuadroTexto 13">
            <a:extLst>
              <a:ext uri="{FF2B5EF4-FFF2-40B4-BE49-F238E27FC236}">
                <a16:creationId xmlns:a16="http://schemas.microsoft.com/office/drawing/2014/main" id="{BB7E119E-9BCA-26E7-0030-1BBB47602143}"/>
              </a:ext>
            </a:extLst>
          </p:cNvPr>
          <p:cNvSpPr txBox="1"/>
          <p:nvPr/>
        </p:nvSpPr>
        <p:spPr>
          <a:xfrm flipH="1">
            <a:off x="5137043" y="4628298"/>
            <a:ext cx="1042776"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no</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929744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694112" y="1093683"/>
            <a:ext cx="10803775" cy="5279407"/>
          </a:xfrm>
        </p:spPr>
        <p:txBody>
          <a:bodyPr>
            <a:noAutofit/>
          </a:bodyPr>
          <a:lstStyle/>
          <a:p>
            <a:pPr marL="633413" indent="-633413" algn="just">
              <a:lnSpc>
                <a:spcPct val="100000"/>
              </a:lnSpc>
              <a:buNone/>
            </a:pPr>
            <a:r>
              <a:rPr lang="es-ES" sz="4000" dirty="0">
                <a:latin typeface="Times New Roman" panose="02020603050405020304" pitchFamily="18" charset="0"/>
                <a:cs typeface="Times New Roman" panose="02020603050405020304" pitchFamily="18" charset="0"/>
              </a:rPr>
              <a:t>4.	Podemos tener la seguridad de nuestra salvación por lo que la Biblia nos promete.</a:t>
            </a:r>
          </a:p>
          <a:p>
            <a:pPr marL="1195388" indent="-512763" algn="just">
              <a:lnSpc>
                <a:spcPct val="100000"/>
              </a:lnSpc>
              <a:buNone/>
            </a:pPr>
            <a:r>
              <a:rPr lang="es-ES" sz="4000" dirty="0">
                <a:latin typeface="Times New Roman" panose="02020603050405020304" pitchFamily="18" charset="0"/>
                <a:cs typeface="Times New Roman" panose="02020603050405020304" pitchFamily="18" charset="0"/>
              </a:rPr>
              <a:t>a.	1ª de Juan 5:10 enseña: </a:t>
            </a:r>
            <a:r>
              <a:rPr lang="es-ES" sz="4000" i="1" dirty="0">
                <a:solidFill>
                  <a:srgbClr val="FFFF00"/>
                </a:solidFill>
                <a:latin typeface="Times New Roman" panose="02020603050405020304" pitchFamily="18" charset="0"/>
                <a:cs typeface="Times New Roman" panose="02020603050405020304" pitchFamily="18" charset="0"/>
              </a:rPr>
              <a:t>El que cree </a:t>
            </a:r>
            <a:r>
              <a:rPr lang="es-ES" sz="4000" dirty="0">
                <a:latin typeface="Times New Roman" panose="02020603050405020304" pitchFamily="18" charset="0"/>
                <a:cs typeface="Times New Roman" panose="02020603050405020304" pitchFamily="18" charset="0"/>
              </a:rPr>
              <a:t>(deposita su confianza) </a:t>
            </a:r>
            <a:r>
              <a:rPr lang="es-ES" sz="4000" i="1" dirty="0">
                <a:solidFill>
                  <a:srgbClr val="FFFF00"/>
                </a:solidFill>
                <a:latin typeface="Times New Roman" panose="02020603050405020304" pitchFamily="18" charset="0"/>
                <a:cs typeface="Times New Roman" panose="02020603050405020304" pitchFamily="18" charset="0"/>
              </a:rPr>
              <a:t>en el Hijo de Dios, tiene el </a:t>
            </a:r>
            <a:r>
              <a:rPr lang="es-ES" sz="4000" i="1" dirty="0" smtClean="0">
                <a:solidFill>
                  <a:srgbClr val="FFFF00"/>
                </a:solidFill>
                <a:latin typeface="Times New Roman" panose="02020603050405020304" pitchFamily="18" charset="0"/>
                <a:cs typeface="Times New Roman" panose="02020603050405020304" pitchFamily="18" charset="0"/>
              </a:rPr>
              <a:t>__________ en </a:t>
            </a:r>
            <a:r>
              <a:rPr lang="es-ES" sz="4000" i="1" dirty="0">
                <a:solidFill>
                  <a:srgbClr val="FFFF00"/>
                </a:solidFill>
                <a:latin typeface="Times New Roman" panose="02020603050405020304" pitchFamily="18" charset="0"/>
                <a:cs typeface="Times New Roman" panose="02020603050405020304" pitchFamily="18" charset="0"/>
              </a:rPr>
              <a:t>sí mismo.</a:t>
            </a:r>
            <a:r>
              <a:rPr lang="es-ES" sz="4000" dirty="0">
                <a:latin typeface="Times New Roman" panose="02020603050405020304" pitchFamily="18" charset="0"/>
                <a:cs typeface="Times New Roman" panose="02020603050405020304" pitchFamily="18" charset="0"/>
              </a:rPr>
              <a:t> La palabra “testimonio,” se refiere al Espíritu de Dios quien vino a morar en nosotros cuando nos entregamos a Cristo. </a:t>
            </a:r>
            <a:endParaRPr lang="es-ES" sz="4000" i="1" dirty="0">
              <a:solidFill>
                <a:srgbClr val="FFFF00"/>
              </a:solidFill>
              <a:latin typeface="Times New Roman" panose="02020603050405020304" pitchFamily="18" charset="0"/>
              <a:cs typeface="Times New Roman" panose="02020603050405020304" pitchFamily="18" charset="0"/>
            </a:endParaRPr>
          </a:p>
        </p:txBody>
      </p:sp>
      <p:sp>
        <p:nvSpPr>
          <p:cNvPr id="2" name="CuadroTexto 1">
            <a:extLst>
              <a:ext uri="{FF2B5EF4-FFF2-40B4-BE49-F238E27FC236}">
                <a16:creationId xmlns:a16="http://schemas.microsoft.com/office/drawing/2014/main" id="{F0DDCD9E-2EF5-5714-5FE9-3FDEA7801771}"/>
              </a:ext>
            </a:extLst>
          </p:cNvPr>
          <p:cNvSpPr txBox="1"/>
          <p:nvPr/>
        </p:nvSpPr>
        <p:spPr>
          <a:xfrm>
            <a:off x="2117194" y="3683968"/>
            <a:ext cx="2561665"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testimonio</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243709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694112" y="653670"/>
            <a:ext cx="10803775" cy="5622435"/>
          </a:xfrm>
        </p:spPr>
        <p:txBody>
          <a:bodyPr>
            <a:noAutofit/>
          </a:bodyPr>
          <a:lstStyle/>
          <a:p>
            <a:pPr marL="0" indent="0" algn="just">
              <a:lnSpc>
                <a:spcPct val="100000"/>
              </a:lnSpc>
              <a:buNone/>
            </a:pPr>
            <a:r>
              <a:rPr lang="es-ES" sz="4000" dirty="0">
                <a:latin typeface="Times New Roman" panose="02020603050405020304" pitchFamily="18" charset="0"/>
                <a:cs typeface="Times New Roman" panose="02020603050405020304" pitchFamily="18" charset="0"/>
              </a:rPr>
              <a:t>Romanos 8:16 dice: </a:t>
            </a:r>
            <a:r>
              <a:rPr lang="es-ES" sz="4000" i="1" dirty="0">
                <a:solidFill>
                  <a:srgbClr val="FFFF00"/>
                </a:solidFill>
                <a:latin typeface="Times New Roman" panose="02020603050405020304" pitchFamily="18" charset="0"/>
                <a:cs typeface="Times New Roman" panose="02020603050405020304" pitchFamily="18" charset="0"/>
              </a:rPr>
              <a:t>El Espíritu mismo da __________ a nuestro espíritu, de que somos ______ de Dios. </a:t>
            </a:r>
            <a:r>
              <a:rPr lang="es-ES" sz="4000" dirty="0">
                <a:latin typeface="Times New Roman" panose="02020603050405020304" pitchFamily="18" charset="0"/>
                <a:cs typeface="Times New Roman" panose="02020603050405020304" pitchFamily="18" charset="0"/>
              </a:rPr>
              <a:t>El verdadero Cristiano sabe en su corazón que él es un hijo de Dios. En </a:t>
            </a:r>
            <a:r>
              <a:rPr lang="es-ES" sz="4000" dirty="0" smtClean="0">
                <a:latin typeface="Times New Roman" panose="02020603050405020304" pitchFamily="18" charset="0"/>
                <a:cs typeface="Times New Roman" panose="02020603050405020304" pitchFamily="18" charset="0"/>
              </a:rPr>
              <a:t>1ª </a:t>
            </a:r>
            <a:r>
              <a:rPr lang="es-ES" sz="4000" dirty="0">
                <a:latin typeface="Times New Roman" panose="02020603050405020304" pitchFamily="18" charset="0"/>
                <a:cs typeface="Times New Roman" panose="02020603050405020304" pitchFamily="18" charset="0"/>
              </a:rPr>
              <a:t>de Juan </a:t>
            </a:r>
            <a:r>
              <a:rPr lang="es-ES" sz="4000" dirty="0" smtClean="0">
                <a:latin typeface="Times New Roman" panose="02020603050405020304" pitchFamily="18" charset="0"/>
                <a:cs typeface="Times New Roman" panose="02020603050405020304" pitchFamily="18" charset="0"/>
              </a:rPr>
              <a:t>5:11-13 </a:t>
            </a:r>
            <a:r>
              <a:rPr lang="es-ES" sz="4000" dirty="0">
                <a:latin typeface="Times New Roman" panose="02020603050405020304" pitchFamily="18" charset="0"/>
                <a:cs typeface="Times New Roman" panose="02020603050405020304" pitchFamily="18" charset="0"/>
              </a:rPr>
              <a:t>el Apóstol Juan declaró: </a:t>
            </a:r>
            <a:r>
              <a:rPr lang="es-ES" sz="4000" i="1" dirty="0">
                <a:solidFill>
                  <a:srgbClr val="FFFF00"/>
                </a:solidFill>
                <a:latin typeface="Times New Roman" panose="02020603050405020304" pitchFamily="18" charset="0"/>
                <a:cs typeface="Times New Roman" panose="02020603050405020304" pitchFamily="18" charset="0"/>
              </a:rPr>
              <a:t>Este es el testimonio; que Dios nos ha dado _____eterna; y esta_____ está en Su Hijo.</a:t>
            </a:r>
            <a:r>
              <a:rPr lang="es-ES" sz="4000" dirty="0">
                <a:latin typeface="Times New Roman" panose="02020603050405020304" pitchFamily="18" charset="0"/>
                <a:cs typeface="Times New Roman" panose="02020603050405020304" pitchFamily="18" charset="0"/>
              </a:rPr>
              <a:t> </a:t>
            </a:r>
            <a:r>
              <a:rPr lang="es-ES" sz="4000" i="1" dirty="0">
                <a:solidFill>
                  <a:srgbClr val="FFFF00"/>
                </a:solidFill>
                <a:latin typeface="Times New Roman" panose="02020603050405020304" pitchFamily="18" charset="0"/>
                <a:cs typeface="Times New Roman" panose="02020603050405020304" pitchFamily="18" charset="0"/>
              </a:rPr>
              <a:t>El que tiene al Hijo, tiene la______; el que no tiene al Hijo de Dios no tiene la _____</a:t>
            </a:r>
            <a:r>
              <a:rPr lang="es-ES" sz="4000" dirty="0">
                <a:latin typeface="Times New Roman" panose="02020603050405020304" pitchFamily="18" charset="0"/>
                <a:cs typeface="Times New Roman" panose="02020603050405020304" pitchFamily="18" charset="0"/>
              </a:rPr>
              <a:t>. </a:t>
            </a:r>
            <a:endParaRPr lang="es-ES" sz="4000" i="1" dirty="0">
              <a:solidFill>
                <a:srgbClr val="FFFF00"/>
              </a:solidFill>
              <a:latin typeface="Times New Roman" panose="02020603050405020304" pitchFamily="18" charset="0"/>
              <a:cs typeface="Times New Roman" panose="02020603050405020304" pitchFamily="18" charset="0"/>
            </a:endParaRPr>
          </a:p>
        </p:txBody>
      </p:sp>
      <p:sp>
        <p:nvSpPr>
          <p:cNvPr id="2" name="CuadroTexto 1">
            <a:extLst>
              <a:ext uri="{FF2B5EF4-FFF2-40B4-BE49-F238E27FC236}">
                <a16:creationId xmlns:a16="http://schemas.microsoft.com/office/drawing/2014/main" id="{F0DDCD9E-2EF5-5714-5FE9-3FDEA7801771}"/>
              </a:ext>
            </a:extLst>
          </p:cNvPr>
          <p:cNvSpPr txBox="1"/>
          <p:nvPr/>
        </p:nvSpPr>
        <p:spPr>
          <a:xfrm>
            <a:off x="790955" y="1293142"/>
            <a:ext cx="2561665"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testimonio</a:t>
            </a:r>
            <a:endParaRPr lang="es-PA" sz="4000" i="1"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244BA3C6-0870-A9AD-8192-F649789E40BA}"/>
              </a:ext>
            </a:extLst>
          </p:cNvPr>
          <p:cNvSpPr txBox="1"/>
          <p:nvPr/>
        </p:nvSpPr>
        <p:spPr>
          <a:xfrm>
            <a:off x="8152187" y="3698790"/>
            <a:ext cx="1125072"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vida</a:t>
            </a:r>
            <a:endParaRPr lang="es-PA" sz="4000" i="1"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3BC212DE-13A7-61B7-7ACA-7B2673CF31ED}"/>
              </a:ext>
            </a:extLst>
          </p:cNvPr>
          <p:cNvSpPr txBox="1"/>
          <p:nvPr/>
        </p:nvSpPr>
        <p:spPr>
          <a:xfrm>
            <a:off x="1032131" y="1877789"/>
            <a:ext cx="1319400"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hijos</a:t>
            </a:r>
            <a:endParaRPr lang="es-PA" sz="4000" i="1" dirty="0">
              <a:latin typeface="Times New Roman" panose="02020603050405020304" pitchFamily="18" charset="0"/>
              <a:cs typeface="Times New Roman" panose="02020603050405020304" pitchFamily="18" charset="0"/>
            </a:endParaRPr>
          </a:p>
        </p:txBody>
      </p:sp>
      <p:sp>
        <p:nvSpPr>
          <p:cNvPr id="8" name="CuadroTexto 7">
            <a:extLst>
              <a:ext uri="{FF2B5EF4-FFF2-40B4-BE49-F238E27FC236}">
                <a16:creationId xmlns:a16="http://schemas.microsoft.com/office/drawing/2014/main" id="{58C78524-40AC-7A5A-D96C-05DCAB1BF986}"/>
              </a:ext>
            </a:extLst>
          </p:cNvPr>
          <p:cNvSpPr txBox="1"/>
          <p:nvPr/>
        </p:nvSpPr>
        <p:spPr>
          <a:xfrm>
            <a:off x="1828800" y="4324926"/>
            <a:ext cx="1162722"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vida</a:t>
            </a:r>
            <a:endParaRPr lang="es-PA" sz="4000" i="1" dirty="0">
              <a:latin typeface="Times New Roman" panose="02020603050405020304" pitchFamily="18" charset="0"/>
              <a:cs typeface="Times New Roman" panose="02020603050405020304" pitchFamily="18" charset="0"/>
            </a:endParaRPr>
          </a:p>
        </p:txBody>
      </p:sp>
      <p:sp>
        <p:nvSpPr>
          <p:cNvPr id="9" name="CuadroTexto 8">
            <a:extLst>
              <a:ext uri="{FF2B5EF4-FFF2-40B4-BE49-F238E27FC236}">
                <a16:creationId xmlns:a16="http://schemas.microsoft.com/office/drawing/2014/main" id="{4D8DED40-82CA-C794-7B5A-D0C62449D20E}"/>
              </a:ext>
            </a:extLst>
          </p:cNvPr>
          <p:cNvSpPr txBox="1"/>
          <p:nvPr/>
        </p:nvSpPr>
        <p:spPr>
          <a:xfrm>
            <a:off x="2410161" y="4934225"/>
            <a:ext cx="1337982"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vida</a:t>
            </a:r>
            <a:endParaRPr lang="es-PA" sz="4000" i="1" dirty="0">
              <a:latin typeface="Times New Roman" panose="02020603050405020304" pitchFamily="18" charset="0"/>
              <a:cs typeface="Times New Roman" panose="02020603050405020304" pitchFamily="18" charset="0"/>
            </a:endParaRPr>
          </a:p>
        </p:txBody>
      </p:sp>
      <p:sp>
        <p:nvSpPr>
          <p:cNvPr id="10" name="CuadroTexto 9">
            <a:extLst>
              <a:ext uri="{FF2B5EF4-FFF2-40B4-BE49-F238E27FC236}">
                <a16:creationId xmlns:a16="http://schemas.microsoft.com/office/drawing/2014/main" id="{33424DC3-826B-D738-EB09-CDAF6A60B81E}"/>
              </a:ext>
            </a:extLst>
          </p:cNvPr>
          <p:cNvSpPr txBox="1"/>
          <p:nvPr/>
        </p:nvSpPr>
        <p:spPr>
          <a:xfrm>
            <a:off x="2395683" y="5529679"/>
            <a:ext cx="1337982"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vida</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802394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P spid="9" grpId="0"/>
      <p:bldP spid="10"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7553" y="1166842"/>
            <a:ext cx="10229088" cy="2554545"/>
          </a:xfrm>
          <a:prstGeom prst="rect">
            <a:avLst/>
          </a:prstGeom>
        </p:spPr>
        <p:txBody>
          <a:bodyPr wrap="square">
            <a:spAutoFit/>
          </a:bodyPr>
          <a:lstStyle/>
          <a:p>
            <a:pPr marL="0" marR="0" lvl="0" indent="-804863" algn="just" defTabSz="4572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Estas cosas os he escrito a vosotros que creéis</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 (depositan su confianza)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en el nombre del Hijo de Dios, para que ______ que tenéis vida eterna, y para que creáis en el nombre del Hijo de Dios. </a:t>
            </a:r>
            <a:endPar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endParaRPr>
          </a:p>
        </p:txBody>
      </p:sp>
      <p:sp>
        <p:nvSpPr>
          <p:cNvPr id="6" name="CuadroTexto 5">
            <a:extLst>
              <a:ext uri="{FF2B5EF4-FFF2-40B4-BE49-F238E27FC236}">
                <a16:creationId xmlns:a16="http://schemas.microsoft.com/office/drawing/2014/main" id="{6107506A-8716-EA2F-51D1-FFF6FEF8D601}"/>
              </a:ext>
            </a:extLst>
          </p:cNvPr>
          <p:cNvSpPr txBox="1"/>
          <p:nvPr/>
        </p:nvSpPr>
        <p:spPr>
          <a:xfrm>
            <a:off x="4910014" y="2358770"/>
            <a:ext cx="1499347"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sepáis</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5820049"/>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705" y="1166842"/>
            <a:ext cx="10021823" cy="5016758"/>
          </a:xfrm>
          <a:prstGeom prst="rect">
            <a:avLst/>
          </a:prstGeom>
        </p:spPr>
        <p:txBody>
          <a:bodyPr wrap="square">
            <a:spAutoFit/>
          </a:bodyPr>
          <a:lstStyle/>
          <a:p>
            <a:pPr marL="0" marR="0" lvl="0" indent="-804863"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Cuando habla aquí de Su nombre, se refiere a todo lo que representa el nombre del Hijo de Dios: por lo que Él es, por lo que Él hizo cuando murió y resucitó para salvarnos. Dios quiere que sepamos que le pertenecemos. </a:t>
            </a:r>
          </a:p>
          <a:p>
            <a:pPr marL="0" marR="0" lvl="0" indent="-804863" algn="just" defTabSz="457200" rtl="0" eaLnBrk="1" fontAlgn="auto" latinLnBrk="0" hangingPunct="1">
              <a:lnSpc>
                <a:spcPct val="100000"/>
              </a:lnSpc>
              <a:spcBef>
                <a:spcPts val="0"/>
              </a:spcBef>
              <a:spcAft>
                <a:spcPts val="0"/>
              </a:spcAft>
              <a:buClrTx/>
              <a:buSzTx/>
              <a:buFontTx/>
              <a:buNone/>
              <a:tabLst/>
              <a:defRPr/>
            </a:pPr>
            <a:endParaRPr lang="es-ES" sz="4000" dirty="0">
              <a:solidFill>
                <a:prstClr val="white"/>
              </a:solidFill>
              <a:latin typeface="Times New Roman" pitchFamily="18" charset="0"/>
              <a:ea typeface="Times New Roman" pitchFamily="18" charset="0"/>
              <a:cs typeface="Times New Roman" pitchFamily="18" charset="0"/>
            </a:endParaRPr>
          </a:p>
          <a:p>
            <a:pPr marL="0" marR="0" lvl="0" indent="-804863"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¿Está seguro que usted es salvo y es un verdadero hijo de Dios?	______</a:t>
            </a:r>
          </a:p>
        </p:txBody>
      </p:sp>
      <p:sp>
        <p:nvSpPr>
          <p:cNvPr id="7" name="CuadroTexto 6">
            <a:extLst>
              <a:ext uri="{FF2B5EF4-FFF2-40B4-BE49-F238E27FC236}">
                <a16:creationId xmlns:a16="http://schemas.microsoft.com/office/drawing/2014/main" id="{AAC9B327-B97B-81D5-B370-D49A61990ED8}"/>
              </a:ext>
            </a:extLst>
          </p:cNvPr>
          <p:cNvSpPr txBox="1"/>
          <p:nvPr/>
        </p:nvSpPr>
        <p:spPr>
          <a:xfrm>
            <a:off x="6193536" y="5439138"/>
            <a:ext cx="1597152" cy="707886"/>
          </a:xfrm>
          <a:prstGeom prst="rect">
            <a:avLst/>
          </a:prstGeom>
          <a:noFill/>
        </p:spPr>
        <p:txBody>
          <a:bodyPr wrap="square" rtlCol="0">
            <a:spAutoFit/>
          </a:bodyPr>
          <a:lstStyle/>
          <a:p>
            <a:r>
              <a:rPr lang="es-ES" sz="4000" i="1" dirty="0">
                <a:solidFill>
                  <a:srgbClr val="FFFF00"/>
                </a:solidFill>
                <a:latin typeface="Times New Roman" panose="02020603050405020304" pitchFamily="18" charset="0"/>
                <a:cs typeface="Times New Roman" panose="02020603050405020304" pitchFamily="18" charset="0"/>
              </a:rPr>
              <a:t>????</a:t>
            </a:r>
            <a:endParaRPr lang="es-PA" sz="4000"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4198160"/>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1414272" y="1097280"/>
            <a:ext cx="9922250" cy="4726169"/>
          </a:xfrm>
        </p:spPr>
        <p:txBody>
          <a:bodyPr>
            <a:normAutofit/>
          </a:bodyPr>
          <a:lstStyle/>
          <a:p>
            <a:pPr marL="682625" indent="-682625" algn="just">
              <a:lnSpc>
                <a:spcPct val="100000"/>
              </a:lnSpc>
              <a:buNone/>
            </a:pPr>
            <a:r>
              <a:rPr lang="es-ES" sz="4000" dirty="0">
                <a:latin typeface="Times New Roman" panose="02020603050405020304" pitchFamily="18" charset="0"/>
                <a:cs typeface="Times New Roman" panose="02020603050405020304" pitchFamily="18" charset="0"/>
              </a:rPr>
              <a:t>b.	La Biblia está llena de promesas de seguridad de salvación para el verdadero Cristiano. Juan 5:24 nos da la seguridad de nuestra salvación: </a:t>
            </a:r>
            <a:r>
              <a:rPr lang="es-ES" sz="4000" i="1" dirty="0">
                <a:solidFill>
                  <a:srgbClr val="FFFF00"/>
                </a:solidFill>
                <a:latin typeface="Times New Roman" panose="02020603050405020304" pitchFamily="18" charset="0"/>
                <a:cs typeface="Times New Roman" panose="02020603050405020304" pitchFamily="18" charset="0"/>
              </a:rPr>
              <a:t>El que oye mi palabra y cree al que me envió, tiene vida ________; y no vendrá a condenación, mas ha pasado de muerte a</a:t>
            </a:r>
            <a:r>
              <a:rPr lang="es-ES" sz="4000" dirty="0">
                <a:solidFill>
                  <a:srgbClr val="FFFF00"/>
                </a:solidFill>
                <a:latin typeface="Times New Roman" panose="02020603050405020304" pitchFamily="18" charset="0"/>
                <a:cs typeface="Times New Roman" panose="02020603050405020304" pitchFamily="18" charset="0"/>
              </a:rPr>
              <a:t>_________.</a:t>
            </a:r>
            <a:endParaRPr lang="es-ES" sz="4000" i="1" dirty="0">
              <a:solidFill>
                <a:srgbClr val="FFFF00"/>
              </a:solidFill>
              <a:latin typeface="Times New Roman" panose="02020603050405020304" pitchFamily="18" charset="0"/>
              <a:cs typeface="Times New Roman" panose="02020603050405020304" pitchFamily="18" charset="0"/>
            </a:endParaRPr>
          </a:p>
        </p:txBody>
      </p:sp>
      <p:sp>
        <p:nvSpPr>
          <p:cNvPr id="2" name="CuadroTexto 1">
            <a:extLst>
              <a:ext uri="{FF2B5EF4-FFF2-40B4-BE49-F238E27FC236}">
                <a16:creationId xmlns:a16="http://schemas.microsoft.com/office/drawing/2014/main" id="{F0DDCD9E-2EF5-5714-5FE9-3FDEA7801771}"/>
              </a:ext>
            </a:extLst>
          </p:cNvPr>
          <p:cNvSpPr txBox="1"/>
          <p:nvPr/>
        </p:nvSpPr>
        <p:spPr>
          <a:xfrm>
            <a:off x="9155063" y="3511457"/>
            <a:ext cx="1622666"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eterna</a:t>
            </a:r>
            <a:endParaRPr lang="es-PA" sz="4000" i="1"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86194286-3E7C-E336-EF94-EF1ED487F6EA}"/>
              </a:ext>
            </a:extLst>
          </p:cNvPr>
          <p:cNvSpPr txBox="1"/>
          <p:nvPr/>
        </p:nvSpPr>
        <p:spPr>
          <a:xfrm>
            <a:off x="4946243" y="4759628"/>
            <a:ext cx="1429154"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vida</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1096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1499616" y="458858"/>
            <a:ext cx="9998271" cy="5429324"/>
          </a:xfrm>
        </p:spPr>
        <p:txBody>
          <a:bodyPr>
            <a:normAutofit/>
          </a:bodyPr>
          <a:lstStyle/>
          <a:p>
            <a:pPr marL="742950" indent="-742950" algn="just">
              <a:lnSpc>
                <a:spcPct val="100000"/>
              </a:lnSpc>
              <a:buAutoNum type="alphaLcPeriod" startAt="3"/>
            </a:pPr>
            <a:r>
              <a:rPr lang="es-ES" sz="4000" dirty="0">
                <a:latin typeface="Times New Roman" panose="02020603050405020304" pitchFamily="18" charset="0"/>
                <a:cs typeface="Times New Roman" panose="02020603050405020304" pitchFamily="18" charset="0"/>
              </a:rPr>
              <a:t>Dios guía a Sus hijos. Romanos 8:14 declara: </a:t>
            </a:r>
            <a:r>
              <a:rPr lang="es-ES" sz="4000" i="1" dirty="0">
                <a:solidFill>
                  <a:srgbClr val="FFFF00"/>
                </a:solidFill>
                <a:latin typeface="Times New Roman" panose="02020603050405020304" pitchFamily="18" charset="0"/>
                <a:cs typeface="Times New Roman" panose="02020603050405020304" pitchFamily="18" charset="0"/>
              </a:rPr>
              <a:t>Porque todos los que son _________ por el Espíritu de Dios, éstos son hijos de Dios.</a:t>
            </a:r>
          </a:p>
          <a:p>
            <a:pPr marL="742950" indent="0" algn="just">
              <a:lnSpc>
                <a:spcPct val="100000"/>
              </a:lnSpc>
              <a:buNone/>
            </a:pPr>
            <a:r>
              <a:rPr lang="es-ES" sz="4000" dirty="0" smtClean="0">
                <a:latin typeface="Times New Roman" panose="02020603050405020304" pitchFamily="18" charset="0"/>
                <a:cs typeface="Times New Roman" panose="02020603050405020304" pitchFamily="18" charset="0"/>
              </a:rPr>
              <a:t>Debemos </a:t>
            </a:r>
            <a:r>
              <a:rPr lang="es-ES" sz="4000" dirty="0">
                <a:latin typeface="Times New Roman" panose="02020603050405020304" pitchFamily="18" charset="0"/>
                <a:cs typeface="Times New Roman" panose="02020603050405020304" pitchFamily="18" charset="0"/>
              </a:rPr>
              <a:t>desear ser guiados continuamente por Dios por medio de la enseñanza de Su Palabra; por tanto, tenemos que estudiar fielmente la Palabra de Dios.</a:t>
            </a:r>
          </a:p>
        </p:txBody>
      </p:sp>
      <p:sp>
        <p:nvSpPr>
          <p:cNvPr id="2" name="CuadroTexto 1">
            <a:extLst>
              <a:ext uri="{FF2B5EF4-FFF2-40B4-BE49-F238E27FC236}">
                <a16:creationId xmlns:a16="http://schemas.microsoft.com/office/drawing/2014/main" id="{F0DDCD9E-2EF5-5714-5FE9-3FDEA7801771}"/>
              </a:ext>
            </a:extLst>
          </p:cNvPr>
          <p:cNvSpPr txBox="1"/>
          <p:nvPr/>
        </p:nvSpPr>
        <p:spPr>
          <a:xfrm>
            <a:off x="2523743" y="1668535"/>
            <a:ext cx="2097025"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guiados</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91091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4EC9C6-2170-3344-0C90-31E365B161EA}"/>
              </a:ext>
            </a:extLst>
          </p:cNvPr>
          <p:cNvSpPr>
            <a:spLocks noGrp="1"/>
          </p:cNvSpPr>
          <p:nvPr>
            <p:ph idx="1"/>
          </p:nvPr>
        </p:nvSpPr>
        <p:spPr>
          <a:xfrm>
            <a:off x="1584960" y="403997"/>
            <a:ext cx="9912927" cy="6035040"/>
          </a:xfrm>
        </p:spPr>
        <p:txBody>
          <a:bodyPr>
            <a:noAutofit/>
          </a:bodyPr>
          <a:lstStyle/>
          <a:p>
            <a:pPr marL="742950" indent="-742950" algn="just">
              <a:lnSpc>
                <a:spcPct val="100000"/>
              </a:lnSpc>
              <a:buAutoNum type="alphaLcPeriod" startAt="4"/>
            </a:pPr>
            <a:r>
              <a:rPr lang="es-ES" sz="4000" dirty="0">
                <a:latin typeface="Times New Roman" panose="02020603050405020304" pitchFamily="18" charset="0"/>
                <a:cs typeface="Times New Roman" panose="02020603050405020304" pitchFamily="18" charset="0"/>
              </a:rPr>
              <a:t>En 2ª a Timoteo 1:12 el Apóstol Pablo dio testimonio de que tenía una gran seguridad de su salvación: </a:t>
            </a:r>
            <a:r>
              <a:rPr lang="es-ES" sz="4000" i="1" dirty="0">
                <a:solidFill>
                  <a:srgbClr val="FFFF00"/>
                </a:solidFill>
                <a:latin typeface="Times New Roman" panose="02020603050405020304" pitchFamily="18" charset="0"/>
                <a:cs typeface="Times New Roman" panose="02020603050405020304" pitchFamily="18" charset="0"/>
              </a:rPr>
              <a:t>Yo sé a quién he creído, y estoy __________ que es poderoso para _________ mi depósito para aquel día</a:t>
            </a:r>
            <a:r>
              <a:rPr lang="es-ES" sz="4000" i="1" dirty="0" smtClean="0">
                <a:solidFill>
                  <a:srgbClr val="FFFF00"/>
                </a:solidFill>
                <a:latin typeface="Times New Roman" panose="02020603050405020304" pitchFamily="18" charset="0"/>
                <a:cs typeface="Times New Roman" panose="02020603050405020304" pitchFamily="18" charset="0"/>
              </a:rPr>
              <a:t>.</a:t>
            </a:r>
            <a:endParaRPr lang="es-ES" sz="4000" i="1" dirty="0">
              <a:solidFill>
                <a:srgbClr val="FFFF00"/>
              </a:solidFill>
              <a:latin typeface="Times New Roman" panose="02020603050405020304" pitchFamily="18" charset="0"/>
              <a:cs typeface="Times New Roman" panose="02020603050405020304" pitchFamily="18" charset="0"/>
            </a:endParaRPr>
          </a:p>
          <a:p>
            <a:pPr marL="0" indent="0" algn="just">
              <a:lnSpc>
                <a:spcPct val="100000"/>
              </a:lnSpc>
              <a:buNone/>
            </a:pPr>
            <a:r>
              <a:rPr lang="es-ES" sz="4000" dirty="0">
                <a:latin typeface="Times New Roman" panose="02020603050405020304" pitchFamily="18" charset="0"/>
                <a:cs typeface="Times New Roman" panose="02020603050405020304" pitchFamily="18" charset="0"/>
              </a:rPr>
              <a:t>Este testimonio también debe ser suyo. Dios quiere que usted sepa con seguridad que </a:t>
            </a:r>
            <a:r>
              <a:rPr lang="es-ES" sz="4000" dirty="0" smtClean="0">
                <a:latin typeface="Times New Roman" panose="02020603050405020304" pitchFamily="18" charset="0"/>
                <a:cs typeface="Times New Roman" panose="02020603050405020304" pitchFamily="18" charset="0"/>
              </a:rPr>
              <a:t>es </a:t>
            </a:r>
            <a:r>
              <a:rPr lang="es-ES" sz="4000" dirty="0">
                <a:latin typeface="Times New Roman" panose="02020603050405020304" pitchFamily="18" charset="0"/>
                <a:cs typeface="Times New Roman" panose="02020603050405020304" pitchFamily="18" charset="0"/>
              </a:rPr>
              <a:t>salvo. Este versículo es importante para memorizar y compartir con otros.</a:t>
            </a:r>
          </a:p>
        </p:txBody>
      </p:sp>
      <p:sp>
        <p:nvSpPr>
          <p:cNvPr id="2" name="CuadroTexto 1">
            <a:extLst>
              <a:ext uri="{FF2B5EF4-FFF2-40B4-BE49-F238E27FC236}">
                <a16:creationId xmlns:a16="http://schemas.microsoft.com/office/drawing/2014/main" id="{F0DDCD9E-2EF5-5714-5FE9-3FDEA7801771}"/>
              </a:ext>
            </a:extLst>
          </p:cNvPr>
          <p:cNvSpPr txBox="1"/>
          <p:nvPr/>
        </p:nvSpPr>
        <p:spPr>
          <a:xfrm>
            <a:off x="4050703" y="2248651"/>
            <a:ext cx="1764882"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seguro</a:t>
            </a:r>
            <a:endParaRPr lang="es-PA" sz="4000" i="1" dirty="0">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612C07B4-898E-7D54-0CBD-1E0D2E93D307}"/>
              </a:ext>
            </a:extLst>
          </p:cNvPr>
          <p:cNvSpPr txBox="1"/>
          <p:nvPr/>
        </p:nvSpPr>
        <p:spPr>
          <a:xfrm>
            <a:off x="2622130" y="2794164"/>
            <a:ext cx="1875866"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guardar</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210518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968188" y="470646"/>
          <a:ext cx="9518527" cy="6030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lecha: a la derecha con bandas 1">
            <a:extLst>
              <a:ext uri="{FF2B5EF4-FFF2-40B4-BE49-F238E27FC236}">
                <a16:creationId xmlns:a16="http://schemas.microsoft.com/office/drawing/2014/main" id="{34E79AB6-34FB-7E47-30AA-943C0CA9A54A}"/>
              </a:ext>
            </a:extLst>
          </p:cNvPr>
          <p:cNvSpPr/>
          <p:nvPr/>
        </p:nvSpPr>
        <p:spPr>
          <a:xfrm>
            <a:off x="720436" y="737932"/>
            <a:ext cx="9949805" cy="5156948"/>
          </a:xfrm>
          <a:prstGeom prst="striped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457200">
              <a:defRPr/>
            </a:pPr>
            <a:r>
              <a:rPr lang="es-ES" sz="5400" b="1" dirty="0">
                <a:solidFill>
                  <a:prstClr val="black"/>
                </a:solidFill>
              </a:rPr>
              <a:t>III. </a:t>
            </a:r>
            <a:r>
              <a:rPr lang="es-ES" sz="5400" b="1" dirty="0" smtClean="0">
                <a:solidFill>
                  <a:prstClr val="black"/>
                </a:solidFill>
              </a:rPr>
              <a:t>  LOS </a:t>
            </a:r>
            <a:r>
              <a:rPr lang="es-ES" sz="5400" b="1" dirty="0">
                <a:solidFill>
                  <a:prstClr val="black"/>
                </a:solidFill>
              </a:rPr>
              <a:t>RESULTADOS DE LA SALVACIÓN.</a:t>
            </a:r>
            <a:endParaRPr kumimoji="0" lang="es-ES" sz="5400" b="1" i="0" u="none" strike="noStrike" kern="1200" cap="none" spc="0" normalizeH="0" baseline="0" noProof="0" dirty="0">
              <a:ln>
                <a:noFill/>
              </a:ln>
              <a:solidFill>
                <a:prstClr val="black"/>
              </a:solidFill>
              <a:effectLst/>
              <a:uLnTx/>
              <a:uFillTx/>
              <a:latin typeface="Century Gothic" panose="020B0502020202020204"/>
            </a:endParaRPr>
          </a:p>
        </p:txBody>
      </p:sp>
    </p:spTree>
    <p:extLst>
      <p:ext uri="{BB962C8B-B14F-4D97-AF65-F5344CB8AC3E}">
        <p14:creationId xmlns:p14="http://schemas.microsoft.com/office/powerpoint/2010/main" val="1581994002"/>
      </p:ext>
    </p:extLst>
  </p:cSld>
  <p:clrMapOvr>
    <a:masterClrMapping/>
  </p:clrMapOvr>
  <p:transition spd="slow">
    <p:cover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2">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1E6C91B6-B723-4014-83CA-7D0D31045DB1}"/>
              </a:ext>
            </a:extLst>
          </p:cNvPr>
          <p:cNvSpPr txBox="1"/>
          <p:nvPr/>
        </p:nvSpPr>
        <p:spPr>
          <a:xfrm>
            <a:off x="504194" y="110852"/>
            <a:ext cx="11248006"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Cuando una persona se ha entregado a Cristo por fe, Dios produce muchos cambios en su vida y también da seguridad al creyente.</a:t>
            </a:r>
            <a:endParaRPr kumimoji="0" lang="es-PA" sz="4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8" name="CuadroTexto 7">
            <a:extLst>
              <a:ext uri="{FF2B5EF4-FFF2-40B4-BE49-F238E27FC236}">
                <a16:creationId xmlns:a16="http://schemas.microsoft.com/office/drawing/2014/main" id="{49F7C0D3-1B2D-4E9B-BC37-E7FD3F7D3CF2}"/>
              </a:ext>
            </a:extLst>
          </p:cNvPr>
          <p:cNvSpPr txBox="1"/>
          <p:nvPr/>
        </p:nvSpPr>
        <p:spPr>
          <a:xfrm>
            <a:off x="280416" y="2101436"/>
            <a:ext cx="11695562" cy="1323439"/>
          </a:xfrm>
          <a:prstGeom prst="rect">
            <a:avLst/>
          </a:prstGeom>
          <a:noFill/>
        </p:spPr>
        <p:txBody>
          <a:bodyPr wrap="square" rtlCol="0">
            <a:spAutoFit/>
          </a:bodyPr>
          <a:lstStyle/>
          <a:p>
            <a:pPr marL="742950" marR="0" lvl="0" indent="-742950" algn="l" rtl="0" eaLnBrk="1" fontAlgn="auto" latinLnBrk="0" hangingPunct="1">
              <a:lnSpc>
                <a:spcPct val="100000"/>
              </a:lnSpc>
              <a:spcBef>
                <a:spcPts val="0"/>
              </a:spcBef>
              <a:spcAft>
                <a:spcPts val="0"/>
              </a:spcAft>
              <a:buClrTx/>
              <a:buSzTx/>
              <a:buFontTx/>
              <a:buNone/>
              <a:tabLst>
                <a:tab pos="682625" algn="l"/>
              </a:tabLst>
              <a:defRPr/>
            </a:pPr>
            <a:r>
              <a:rPr lang="es-MX" sz="4000" b="1" dirty="0">
                <a:solidFill>
                  <a:prstClr val="white"/>
                </a:solidFill>
                <a:latin typeface="Times New Roman" panose="02020603050405020304" pitchFamily="18" charset="0"/>
                <a:cs typeface="Times New Roman" panose="02020603050405020304" pitchFamily="18" charset="0"/>
              </a:rPr>
              <a:t>1.	T</a:t>
            </a:r>
            <a:r>
              <a:rPr kumimoji="0" lang="es-MX" sz="4000" b="1"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enemos</a:t>
            </a:r>
            <a:r>
              <a:rPr kumimoji="0" lang="es-MX" sz="4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un nacimiento nuevo como resultado de la salvación.</a:t>
            </a:r>
            <a:endParaRPr kumimoji="0" lang="es-PA" sz="4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9" name="CuadroTexto 8">
            <a:extLst>
              <a:ext uri="{FF2B5EF4-FFF2-40B4-BE49-F238E27FC236}">
                <a16:creationId xmlns:a16="http://schemas.microsoft.com/office/drawing/2014/main" id="{0F1CF7C0-5DAF-47BA-90F7-F53F56FD7F04}"/>
              </a:ext>
            </a:extLst>
          </p:cNvPr>
          <p:cNvSpPr txBox="1"/>
          <p:nvPr/>
        </p:nvSpPr>
        <p:spPr>
          <a:xfrm>
            <a:off x="1083314" y="3698747"/>
            <a:ext cx="10359766"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En </a:t>
            </a:r>
            <a:r>
              <a:rPr kumimoji="0" lang="es-MX"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Juan 3:3 </a:t>
            </a:r>
            <a:r>
              <a:rPr kumimoji="0" lang="es-MX"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Cristo Jesús dio énfasis a la importancia de un nuevo nacimiento: </a:t>
            </a:r>
            <a:r>
              <a:rPr kumimoji="0" lang="es-MX" sz="4000" b="0" i="1"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De cierto, de cierto te digo, que el que no naciere de_________, no puede ver el reino de Dios. </a:t>
            </a:r>
          </a:p>
        </p:txBody>
      </p:sp>
      <p:sp>
        <p:nvSpPr>
          <p:cNvPr id="12" name="CuadroTexto 11">
            <a:extLst>
              <a:ext uri="{FF2B5EF4-FFF2-40B4-BE49-F238E27FC236}">
                <a16:creationId xmlns:a16="http://schemas.microsoft.com/office/drawing/2014/main" id="{D343D8A4-4D47-490A-9177-C4F0E880F94F}"/>
              </a:ext>
            </a:extLst>
          </p:cNvPr>
          <p:cNvSpPr txBox="1"/>
          <p:nvPr/>
        </p:nvSpPr>
        <p:spPr>
          <a:xfrm>
            <a:off x="1861410" y="5475142"/>
            <a:ext cx="213508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nuevo</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4336900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0F1CF7C0-5DAF-47BA-90F7-F53F56FD7F04}"/>
              </a:ext>
            </a:extLst>
          </p:cNvPr>
          <p:cNvSpPr txBox="1"/>
          <p:nvPr/>
        </p:nvSpPr>
        <p:spPr>
          <a:xfrm>
            <a:off x="792480" y="1677107"/>
            <a:ext cx="10826496" cy="31700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En </a:t>
            </a:r>
            <a:r>
              <a:rPr lang="es-MX" sz="4000" dirty="0">
                <a:latin typeface="Times New Roman" panose="02020603050405020304" pitchFamily="18" charset="0"/>
                <a:cs typeface="Times New Roman" panose="02020603050405020304" pitchFamily="18" charset="0"/>
              </a:rPr>
              <a:t>1ª</a:t>
            </a:r>
            <a:r>
              <a:rPr kumimoji="0" lang="es-MX" sz="4000" b="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Pedro 1:23 </a:t>
            </a:r>
            <a:r>
              <a:rPr kumimoji="0" lang="es-MX"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la Palabra de Dios confirma este nacimiento espiritual: </a:t>
            </a:r>
            <a:r>
              <a:rPr kumimoji="0" lang="es-MX" sz="4000" b="0" i="1"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Siendo renacidos, no de simiente _______________, sino de incorruptible, por la _______________ de Dios que vive y permanece para siempre. </a:t>
            </a:r>
            <a:endParaRPr kumimoji="0" lang="es-PA" sz="4000" b="0" i="1"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endParaRPr>
          </a:p>
        </p:txBody>
      </p:sp>
      <p:sp>
        <p:nvSpPr>
          <p:cNvPr id="13" name="CuadroTexto 12">
            <a:extLst>
              <a:ext uri="{FF2B5EF4-FFF2-40B4-BE49-F238E27FC236}">
                <a16:creationId xmlns:a16="http://schemas.microsoft.com/office/drawing/2014/main" id="{46F07D5D-C028-420E-B3EE-28202BDF5F6D}"/>
              </a:ext>
            </a:extLst>
          </p:cNvPr>
          <p:cNvSpPr txBox="1"/>
          <p:nvPr/>
        </p:nvSpPr>
        <p:spPr>
          <a:xfrm>
            <a:off x="3267218" y="2903508"/>
            <a:ext cx="29385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i="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corruptible</a:t>
            </a:r>
            <a:endParaRPr kumimoji="0" lang="es-PA" sz="4000" i="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
        <p:nvSpPr>
          <p:cNvPr id="15" name="CuadroTexto 14">
            <a:extLst>
              <a:ext uri="{FF2B5EF4-FFF2-40B4-BE49-F238E27FC236}">
                <a16:creationId xmlns:a16="http://schemas.microsoft.com/office/drawing/2014/main" id="{29273FF7-17BC-4E44-80AA-778DCD0560A7}"/>
              </a:ext>
            </a:extLst>
          </p:cNvPr>
          <p:cNvSpPr txBox="1"/>
          <p:nvPr/>
        </p:nvSpPr>
        <p:spPr>
          <a:xfrm>
            <a:off x="3072917" y="3508914"/>
            <a:ext cx="259228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Palabra</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8499026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additive="base">
                                        <p:cTn id="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anim calcmode="lin" valueType="num">
                                      <p:cBhvr additive="base">
                                        <p:cTn id="13"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FBA4ADB8-67B9-44C8-81AB-777FF3B7AE30}"/>
              </a:ext>
            </a:extLst>
          </p:cNvPr>
          <p:cNvSpPr txBox="1"/>
          <p:nvPr/>
        </p:nvSpPr>
        <p:spPr>
          <a:xfrm>
            <a:off x="622917" y="808831"/>
            <a:ext cx="10946167" cy="5016758"/>
          </a:xfrm>
          <a:prstGeom prst="rect">
            <a:avLst/>
          </a:prstGeom>
          <a:noFill/>
        </p:spPr>
        <p:txBody>
          <a:bodyPr wrap="square">
            <a:spAutoFit/>
          </a:bodyPr>
          <a:lstStyle/>
          <a:p>
            <a:pPr algn="just">
              <a:defRPr/>
            </a:pPr>
            <a:r>
              <a:rPr kumimoji="0" lang="es-MX" sz="4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¿Cómo se logra este cambio? En Ezequiel 36:26-27 Dios lo explicó así: </a:t>
            </a:r>
            <a:r>
              <a:rPr kumimoji="0" lang="es-MX" sz="40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Os daré corazón _______, y pondré espíritu nuevo dentro de vosotros; y quitaré de vuestra carne el corazón de _________, y os daré un corazón de carne. Y pondré dentro de vosotros mi _________, y haré que andéis , en mis __________ , y guardéis mis preceptos, y los pongáis por ________ . </a:t>
            </a:r>
            <a:r>
              <a:rPr kumimoji="0" lang="es-PA" sz="40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¡Qué bendición!</a:t>
            </a:r>
          </a:p>
        </p:txBody>
      </p:sp>
      <p:sp>
        <p:nvSpPr>
          <p:cNvPr id="6" name="CuadroTexto 5">
            <a:extLst>
              <a:ext uri="{FF2B5EF4-FFF2-40B4-BE49-F238E27FC236}">
                <a16:creationId xmlns:a16="http://schemas.microsoft.com/office/drawing/2014/main" id="{C0B0A2F9-C89B-45C9-9991-F215D9D04182}"/>
              </a:ext>
            </a:extLst>
          </p:cNvPr>
          <p:cNvSpPr txBox="1"/>
          <p:nvPr/>
        </p:nvSpPr>
        <p:spPr>
          <a:xfrm>
            <a:off x="9040429" y="1409764"/>
            <a:ext cx="189094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nuevo</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8" name="CuadroTexto 7">
            <a:extLst>
              <a:ext uri="{FF2B5EF4-FFF2-40B4-BE49-F238E27FC236}">
                <a16:creationId xmlns:a16="http://schemas.microsoft.com/office/drawing/2014/main" id="{F7554DC9-C516-462F-9584-3DBC56871E86}"/>
              </a:ext>
            </a:extLst>
          </p:cNvPr>
          <p:cNvSpPr txBox="1"/>
          <p:nvPr/>
        </p:nvSpPr>
        <p:spPr>
          <a:xfrm>
            <a:off x="7251579" y="2639651"/>
            <a:ext cx="168675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piedra</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10" name="CuadroTexto 9">
            <a:extLst>
              <a:ext uri="{FF2B5EF4-FFF2-40B4-BE49-F238E27FC236}">
                <a16:creationId xmlns:a16="http://schemas.microsoft.com/office/drawing/2014/main" id="{4DADEFA3-15DE-47D2-803A-3714952B6D60}"/>
              </a:ext>
            </a:extLst>
          </p:cNvPr>
          <p:cNvSpPr txBox="1"/>
          <p:nvPr/>
        </p:nvSpPr>
        <p:spPr>
          <a:xfrm>
            <a:off x="829690" y="3828237"/>
            <a:ext cx="189094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Espíritu</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12" name="CuadroTexto 11">
            <a:extLst>
              <a:ext uri="{FF2B5EF4-FFF2-40B4-BE49-F238E27FC236}">
                <a16:creationId xmlns:a16="http://schemas.microsoft.com/office/drawing/2014/main" id="{95154C32-4A0F-4262-8DAE-3AF1AD557E97}"/>
              </a:ext>
            </a:extLst>
          </p:cNvPr>
          <p:cNvSpPr txBox="1"/>
          <p:nvPr/>
        </p:nvSpPr>
        <p:spPr>
          <a:xfrm>
            <a:off x="8764333" y="3828237"/>
            <a:ext cx="201375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estatutos</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14" name="CuadroTexto 13">
            <a:extLst>
              <a:ext uri="{FF2B5EF4-FFF2-40B4-BE49-F238E27FC236}">
                <a16:creationId xmlns:a16="http://schemas.microsoft.com/office/drawing/2014/main" id="{511A6BF2-7D1A-46D8-B0A6-4B4024E92DAA}"/>
              </a:ext>
            </a:extLst>
          </p:cNvPr>
          <p:cNvSpPr txBox="1"/>
          <p:nvPr/>
        </p:nvSpPr>
        <p:spPr>
          <a:xfrm>
            <a:off x="1086956" y="5029841"/>
            <a:ext cx="13764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obra</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007124621"/>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1575E567-9784-4995-AA4C-5EE9A8537C18}"/>
              </a:ext>
            </a:extLst>
          </p:cNvPr>
          <p:cNvSpPr txBox="1"/>
          <p:nvPr/>
        </p:nvSpPr>
        <p:spPr>
          <a:xfrm>
            <a:off x="285564" y="651189"/>
            <a:ext cx="11620870" cy="1323439"/>
          </a:xfrm>
          <a:prstGeom prst="rect">
            <a:avLst/>
          </a:prstGeom>
          <a:noFill/>
        </p:spPr>
        <p:txBody>
          <a:bodyPr wrap="square">
            <a:spAutoFit/>
          </a:bodyPr>
          <a:lstStyle/>
          <a:p>
            <a:pPr marL="573088" marR="0" lvl="0" indent="-573088" algn="l" defTabSz="914400" rtl="0" eaLnBrk="1" fontAlgn="auto" latinLnBrk="0" hangingPunct="1">
              <a:lnSpc>
                <a:spcPct val="100000"/>
              </a:lnSpc>
              <a:spcBef>
                <a:spcPts val="0"/>
              </a:spcBef>
              <a:spcAft>
                <a:spcPts val="0"/>
              </a:spcAft>
              <a:buClrTx/>
              <a:buSzTx/>
              <a:buFontTx/>
              <a:buNone/>
              <a:tabLst>
                <a:tab pos="463550" algn="l"/>
              </a:tabLst>
              <a:defRPr/>
            </a:pPr>
            <a:r>
              <a:rPr kumimoji="0" lang="es-MX" sz="36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2</a:t>
            </a:r>
            <a:r>
              <a:rPr kumimoji="0" lang="es-MX" sz="4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Tenemos una vida nueva como resultado de la salvación.</a:t>
            </a:r>
            <a:endParaRPr kumimoji="0" lang="es-PA" sz="4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9" name="CuadroTexto 8">
            <a:extLst>
              <a:ext uri="{FF2B5EF4-FFF2-40B4-BE49-F238E27FC236}">
                <a16:creationId xmlns:a16="http://schemas.microsoft.com/office/drawing/2014/main" id="{B3AB525F-8A18-497D-8182-42ECA64D5069}"/>
              </a:ext>
            </a:extLst>
          </p:cNvPr>
          <p:cNvSpPr txBox="1"/>
          <p:nvPr/>
        </p:nvSpPr>
        <p:spPr>
          <a:xfrm>
            <a:off x="773836" y="2076151"/>
            <a:ext cx="10644327" cy="255454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En </a:t>
            </a:r>
            <a:r>
              <a:rPr kumimoji="0" lang="es-MX" sz="4000" b="1"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1ª Juan 5:12-13 </a:t>
            </a:r>
            <a:r>
              <a:rPr kumimoji="0" lang="es-MX"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el Apóstol Juan le asegura al creyente que: </a:t>
            </a:r>
            <a:r>
              <a:rPr kumimoji="0" lang="es-MX" sz="4000" b="0" i="1"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El que tiene al _______ , tiene la ________ ; el que no tiene al Hijo de Dios no tiene la vida</a:t>
            </a:r>
            <a:r>
              <a:rPr kumimoji="0" lang="es-MX"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endParaRPr kumimoji="0" lang="es-PA"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1" name="CuadroTexto 10">
            <a:extLst>
              <a:ext uri="{FF2B5EF4-FFF2-40B4-BE49-F238E27FC236}">
                <a16:creationId xmlns:a16="http://schemas.microsoft.com/office/drawing/2014/main" id="{297B95CC-B0BF-473D-96F5-6955E1D05E12}"/>
              </a:ext>
            </a:extLst>
          </p:cNvPr>
          <p:cNvSpPr txBox="1"/>
          <p:nvPr/>
        </p:nvSpPr>
        <p:spPr>
          <a:xfrm>
            <a:off x="1390301" y="3262092"/>
            <a:ext cx="144706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hijo</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13" name="CuadroTexto 12">
            <a:extLst>
              <a:ext uri="{FF2B5EF4-FFF2-40B4-BE49-F238E27FC236}">
                <a16:creationId xmlns:a16="http://schemas.microsoft.com/office/drawing/2014/main" id="{3A5ACE8C-B4AD-4E85-9B20-1993D41FFE3E}"/>
              </a:ext>
            </a:extLst>
          </p:cNvPr>
          <p:cNvSpPr txBox="1"/>
          <p:nvPr/>
        </p:nvSpPr>
        <p:spPr>
          <a:xfrm>
            <a:off x="7673427" y="2701259"/>
            <a:ext cx="179255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vida</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02481463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B3AB525F-8A18-497D-8182-42ECA64D5069}"/>
              </a:ext>
            </a:extLst>
          </p:cNvPr>
          <p:cNvSpPr txBox="1"/>
          <p:nvPr/>
        </p:nvSpPr>
        <p:spPr>
          <a:xfrm>
            <a:off x="773836" y="1023201"/>
            <a:ext cx="10644327" cy="415498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4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Estas cosas os he escrito a vosotros que creéis (que estáis depositando vuestra confianza) en el nombre del Hijo de Dios, para que sepáis que tenéis vida eterna, y para que creáis (que la vida eterna es) en el nombre del Hijo de Dios. </a:t>
            </a:r>
            <a:endParaRPr kumimoji="0" lang="es-PA" sz="4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461816273"/>
      </p:ext>
    </p:extLst>
  </p:cSld>
  <p:clrMapOvr>
    <a:masterClrMapping/>
  </p:clrMapOvr>
  <p:transition spd="slow">
    <p:strips dir="ru"/>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CCA31F6D-36E1-4CA8-9983-049EAB99BC7C}"/>
              </a:ext>
            </a:extLst>
          </p:cNvPr>
          <p:cNvSpPr txBox="1"/>
          <p:nvPr/>
        </p:nvSpPr>
        <p:spPr>
          <a:xfrm>
            <a:off x="427607" y="774977"/>
            <a:ext cx="11336785" cy="378565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s-MX"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En </a:t>
            </a:r>
            <a:r>
              <a:rPr kumimoji="0" lang="es-MX" sz="4000" b="1"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2ª Corintios 5:17 </a:t>
            </a:r>
            <a:r>
              <a:rPr kumimoji="0" lang="es-MX"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el Apóstol Pablo da tres verdades bíblicas que resumen los cambios que están sucediendo en la vida del creyente: </a:t>
            </a:r>
            <a:r>
              <a:rPr kumimoji="0" lang="es-MX" sz="4000" b="0" i="1"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De modo que si alguno está en Cristo,  _______criatura es; las cosas ________ pasaron; he aquí todas son hechas ________</a:t>
            </a:r>
            <a:r>
              <a:rPr kumimoji="0" lang="es-MX" sz="40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endParaRPr kumimoji="0" lang="es-PA" sz="40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endParaRPr>
          </a:p>
        </p:txBody>
      </p:sp>
      <p:sp>
        <p:nvSpPr>
          <p:cNvPr id="9" name="CuadroTexto 8">
            <a:extLst>
              <a:ext uri="{FF2B5EF4-FFF2-40B4-BE49-F238E27FC236}">
                <a16:creationId xmlns:a16="http://schemas.microsoft.com/office/drawing/2014/main" id="{1DBC9168-F6E7-4195-B0D6-D1152C02EE36}"/>
              </a:ext>
            </a:extLst>
          </p:cNvPr>
          <p:cNvSpPr txBox="1"/>
          <p:nvPr/>
        </p:nvSpPr>
        <p:spPr>
          <a:xfrm>
            <a:off x="5506375" y="2581403"/>
            <a:ext cx="186579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nueva</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11" name="CuadroTexto 10">
            <a:extLst>
              <a:ext uri="{FF2B5EF4-FFF2-40B4-BE49-F238E27FC236}">
                <a16:creationId xmlns:a16="http://schemas.microsoft.com/office/drawing/2014/main" id="{E6C983D8-B892-4581-BBD6-29A5E7705693}"/>
              </a:ext>
            </a:extLst>
          </p:cNvPr>
          <p:cNvSpPr txBox="1"/>
          <p:nvPr/>
        </p:nvSpPr>
        <p:spPr>
          <a:xfrm>
            <a:off x="793812" y="3232540"/>
            <a:ext cx="151808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viejas</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13" name="CuadroTexto 12">
            <a:extLst>
              <a:ext uri="{FF2B5EF4-FFF2-40B4-BE49-F238E27FC236}">
                <a16:creationId xmlns:a16="http://schemas.microsoft.com/office/drawing/2014/main" id="{34E74B75-92E0-420F-844A-F63D2CFC3B7A}"/>
              </a:ext>
            </a:extLst>
          </p:cNvPr>
          <p:cNvSpPr txBox="1"/>
          <p:nvPr/>
        </p:nvSpPr>
        <p:spPr>
          <a:xfrm>
            <a:off x="793812" y="3800650"/>
            <a:ext cx="176665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nuevas</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679766457"/>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uadroTexto 16">
            <a:extLst>
              <a:ext uri="{FF2B5EF4-FFF2-40B4-BE49-F238E27FC236}">
                <a16:creationId xmlns:a16="http://schemas.microsoft.com/office/drawing/2014/main" id="{D4584C07-97C7-49F3-9206-847F2D21FA0C}"/>
              </a:ext>
            </a:extLst>
          </p:cNvPr>
          <p:cNvSpPr txBox="1"/>
          <p:nvPr/>
        </p:nvSpPr>
        <p:spPr>
          <a:xfrm>
            <a:off x="563731" y="1302018"/>
            <a:ext cx="11336785" cy="31700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Jesucristo transforma la vida de aquellos que ponen su confianza en Él. En </a:t>
            </a:r>
            <a:r>
              <a:rPr kumimoji="0" lang="es-MX" sz="4000" b="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2ª Corintios 5:18 </a:t>
            </a:r>
            <a:r>
              <a:rPr kumimoji="0" lang="es-MX"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confirma el origen de esta obra: </a:t>
            </a:r>
            <a:r>
              <a:rPr kumimoji="0" lang="es-MX" sz="40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todo esto proviene de ______, quien nos reconcilió</a:t>
            </a:r>
            <a:r>
              <a:rPr kumimoji="0" lang="es-MX" sz="4000" b="0" i="0" u="none" strike="noStrike" kern="1200" cap="none" spc="0" normalizeH="0" baseline="0" noProof="0" dirty="0">
                <a:ln>
                  <a:noFill/>
                </a:ln>
                <a:solidFill>
                  <a:srgbClr val="FFFF00"/>
                </a:solidFill>
                <a:effectLst/>
                <a:uLnTx/>
                <a:uFillTx/>
                <a:latin typeface="Century Gothic" panose="020B0502020202020204"/>
                <a:ea typeface="+mn-ea"/>
                <a:cs typeface="+mn-cs"/>
              </a:rPr>
              <a:t>  </a:t>
            </a:r>
            <a:r>
              <a:rPr kumimoji="0" lang="es-MX" sz="40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consigo mismo por Cristo, y nos dio el ministerio de la reconciliación.</a:t>
            </a:r>
            <a:r>
              <a:rPr kumimoji="0" lang="es-MX"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endParaRPr kumimoji="0" lang="es-PA"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9" name="CuadroTexto 18">
            <a:extLst>
              <a:ext uri="{FF2B5EF4-FFF2-40B4-BE49-F238E27FC236}">
                <a16:creationId xmlns:a16="http://schemas.microsoft.com/office/drawing/2014/main" id="{DF4BB753-7E39-461D-A6D3-F50EF22A91B7}"/>
              </a:ext>
            </a:extLst>
          </p:cNvPr>
          <p:cNvSpPr txBox="1"/>
          <p:nvPr/>
        </p:nvSpPr>
        <p:spPr>
          <a:xfrm>
            <a:off x="10220744" y="2535013"/>
            <a:ext cx="141450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Dios</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0702560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64F3F15C-C43A-4A90-B6EA-C22411531E59}"/>
              </a:ext>
            </a:extLst>
          </p:cNvPr>
          <p:cNvSpPr txBox="1"/>
          <p:nvPr/>
        </p:nvSpPr>
        <p:spPr>
          <a:xfrm>
            <a:off x="938784" y="1166842"/>
            <a:ext cx="9912096" cy="37856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Solamente Dios puede hacer esta obra en su vida. </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4000" dirty="0">
                <a:latin typeface="Times New Roman" panose="02020603050405020304" pitchFamily="18" charset="0"/>
                <a:cs typeface="Times New Roman" panose="02020603050405020304" pitchFamily="18" charset="0"/>
              </a:rPr>
              <a:t>1ª</a:t>
            </a:r>
            <a:r>
              <a:rPr kumimoji="0" lang="es-MX" sz="4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Pedro 2:2 instruye </a:t>
            </a:r>
            <a:r>
              <a:rPr kumimoji="0" lang="es-MX"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 los que han nacido de nuevo</a:t>
            </a:r>
            <a:r>
              <a:rPr kumimoji="0" lang="es-MX" sz="40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r>
              <a:rPr kumimoji="0" lang="es-MX" sz="4000" b="0" i="1"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Desead, como niños recién nacidos, la leche _________   no adulterada, para que por ella crezcáis para salvación. </a:t>
            </a:r>
          </a:p>
        </p:txBody>
      </p:sp>
      <p:sp>
        <p:nvSpPr>
          <p:cNvPr id="9" name="CuadroTexto 8">
            <a:extLst>
              <a:ext uri="{FF2B5EF4-FFF2-40B4-BE49-F238E27FC236}">
                <a16:creationId xmlns:a16="http://schemas.microsoft.com/office/drawing/2014/main" id="{4ACD715D-48CC-4606-AAC9-568B1E922217}"/>
              </a:ext>
            </a:extLst>
          </p:cNvPr>
          <p:cNvSpPr txBox="1"/>
          <p:nvPr/>
        </p:nvSpPr>
        <p:spPr>
          <a:xfrm>
            <a:off x="2336958" y="3579477"/>
            <a:ext cx="263737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a:t>
            </a:r>
            <a:r>
              <a:rPr kumimoji="0" lang="es-MX"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espiritual</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93704716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64F3F15C-C43A-4A90-B6EA-C22411531E59}"/>
              </a:ext>
            </a:extLst>
          </p:cNvPr>
          <p:cNvSpPr txBox="1"/>
          <p:nvPr/>
        </p:nvSpPr>
        <p:spPr>
          <a:xfrm>
            <a:off x="987552" y="1166842"/>
            <a:ext cx="10509504" cy="37856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¿Qué pasa si alguien no quiere alimentarse con esta comida espiritual que es la Palabra de Dios? Es triste, porque muestra que no ama a Dios, ni quiere tener comunión con Él. Por consiguiente, no muestra la evidencia de la obra del Espíritu Santo en su vida.</a:t>
            </a:r>
            <a:endParaRPr kumimoji="0" lang="es-PA"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071825943"/>
      </p:ext>
    </p:extLst>
  </p:cSld>
  <p:clrMapOvr>
    <a:masterClrMapping/>
  </p:clrMapOvr>
  <p:transition spd="slow">
    <p:strips dir="ru"/>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20747589-F6BB-B0E1-89E9-6E76D00316EA}"/>
              </a:ext>
            </a:extLst>
          </p:cNvPr>
          <p:cNvSpPr txBox="1"/>
          <p:nvPr/>
        </p:nvSpPr>
        <p:spPr>
          <a:xfrm>
            <a:off x="310566" y="902523"/>
            <a:ext cx="10131543" cy="3785652"/>
          </a:xfrm>
          <a:prstGeom prst="rect">
            <a:avLst/>
          </a:prstGeom>
          <a:noFill/>
        </p:spPr>
        <p:txBody>
          <a:bodyPr wrap="square">
            <a:spAutoFit/>
          </a:bodyPr>
          <a:lstStyle/>
          <a:p>
            <a:pPr marL="742950" indent="-742950" algn="just"/>
            <a:r>
              <a:rPr lang="es-ES" sz="4000" dirty="0">
                <a:latin typeface="Times New Roman" panose="02020603050405020304" pitchFamily="18" charset="0"/>
                <a:cs typeface="Times New Roman" panose="02020603050405020304" pitchFamily="18" charset="0"/>
              </a:rPr>
              <a:t>3.	Tenemos una familia nueva como resultado de la salvación.</a:t>
            </a:r>
          </a:p>
          <a:p>
            <a:pPr marL="742950" indent="-742950" algn="just"/>
            <a:r>
              <a:rPr lang="es-ES" sz="4000" dirty="0">
                <a:latin typeface="Times New Roman" panose="02020603050405020304" pitchFamily="18" charset="0"/>
                <a:cs typeface="Times New Roman" panose="02020603050405020304" pitchFamily="18" charset="0"/>
              </a:rPr>
              <a:t>	En Cristo hemos llegado a ser parte de una nueva familia. ¡Ahora puedo exclamar: “soy uno de los hijos de Dios y sé que le pertenezco a Él!”</a:t>
            </a:r>
            <a:endParaRPr lang="es-ES" sz="4000"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4565720"/>
      </p:ext>
    </p:extLst>
  </p:cSld>
  <p:clrMapOvr>
    <a:masterClrMapping/>
  </p:clrMapOvr>
  <p:transition spd="slow">
    <p:strips dir="ru"/>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85674FF-C461-5101-C1B3-23D83432E950}"/>
              </a:ext>
            </a:extLst>
          </p:cNvPr>
          <p:cNvSpPr txBox="1"/>
          <p:nvPr/>
        </p:nvSpPr>
        <p:spPr>
          <a:xfrm>
            <a:off x="6975127" y="2721114"/>
            <a:ext cx="158003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hijos</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12" name="CuadroTexto 11">
            <a:extLst>
              <a:ext uri="{FF2B5EF4-FFF2-40B4-BE49-F238E27FC236}">
                <a16:creationId xmlns:a16="http://schemas.microsoft.com/office/drawing/2014/main" id="{20747589-F6BB-B0E1-89E9-6E76D00316EA}"/>
              </a:ext>
            </a:extLst>
          </p:cNvPr>
          <p:cNvSpPr txBox="1"/>
          <p:nvPr/>
        </p:nvSpPr>
        <p:spPr>
          <a:xfrm>
            <a:off x="395910" y="1490008"/>
            <a:ext cx="10131543" cy="1938992"/>
          </a:xfrm>
          <a:prstGeom prst="rect">
            <a:avLst/>
          </a:prstGeom>
          <a:noFill/>
        </p:spPr>
        <p:txBody>
          <a:bodyPr wrap="square">
            <a:spAutoFit/>
          </a:bodyPr>
          <a:lstStyle/>
          <a:p>
            <a:pPr marL="742950" indent="-742950" algn="just"/>
            <a:r>
              <a:rPr lang="es-ES" sz="4000" dirty="0">
                <a:latin typeface="Times New Roman" panose="02020603050405020304" pitchFamily="18" charset="0"/>
                <a:cs typeface="Times New Roman" panose="02020603050405020304" pitchFamily="18" charset="0"/>
              </a:rPr>
              <a:t>Juan 1:12 dice: </a:t>
            </a:r>
            <a:r>
              <a:rPr lang="es-ES" sz="4000" i="1" dirty="0">
                <a:solidFill>
                  <a:srgbClr val="FFFF00"/>
                </a:solidFill>
                <a:latin typeface="Times New Roman" panose="02020603050405020304" pitchFamily="18" charset="0"/>
                <a:cs typeface="Times New Roman" panose="02020603050405020304" pitchFamily="18" charset="0"/>
              </a:rPr>
              <a:t>Mas a todos los que le recibieron, a los que creen en su nombre, les dio potestad de ser hechos _______de Dios.</a:t>
            </a:r>
          </a:p>
        </p:txBody>
      </p:sp>
    </p:spTree>
    <p:extLst>
      <p:ext uri="{BB962C8B-B14F-4D97-AF65-F5344CB8AC3E}">
        <p14:creationId xmlns:p14="http://schemas.microsoft.com/office/powerpoint/2010/main" val="167379557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612844"/>
            <a:ext cx="10569389" cy="5632311"/>
          </a:xfrm>
          <a:prstGeom prst="rect">
            <a:avLst/>
          </a:prstGeom>
        </p:spPr>
        <p:txBody>
          <a:bodyPr wrap="square">
            <a:spAutoFit/>
          </a:bodyPr>
          <a:lstStyle/>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¡Dios nos ha hecho miembros de Su familia! Dios es nuestro Padre, y los otros creyentes que han llegado a conocer al Señor Jesucristo como su Salvador, son nuestros nuevos hermanos. En </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Hebreos 2:11 </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dicha verdad está confirmada: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Porque el que santifica </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(Jesucristo)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y los que son santificados </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(los verdaderos creyentes)</a:t>
            </a:r>
            <a:r>
              <a:rPr kumimoji="0" lang="es-ES" sz="4000" b="0"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de_____ son</a:t>
            </a:r>
            <a:r>
              <a:rPr kumimoji="0" lang="es-ES" sz="4000" b="0" i="1" u="none" strike="noStrike" kern="1200" cap="none" spc="0" normalizeH="0" noProof="0" dirty="0">
                <a:ln>
                  <a:noFill/>
                </a:ln>
                <a:solidFill>
                  <a:srgbClr val="FFFF00"/>
                </a:solidFill>
                <a:effectLst/>
                <a:uLnTx/>
                <a:uFillTx/>
                <a:latin typeface="Times New Roman" pitchFamily="18" charset="0"/>
                <a:ea typeface="Times New Roman" pitchFamily="18" charset="0"/>
                <a:cs typeface="Times New Roman" pitchFamily="18" charset="0"/>
              </a:rPr>
              <a:t>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todos; por lo cual no se _____________ de llamarlos__________.</a:t>
            </a:r>
          </a:p>
        </p:txBody>
      </p:sp>
      <p:sp>
        <p:nvSpPr>
          <p:cNvPr id="3" name="CuadroTexto 2">
            <a:extLst>
              <a:ext uri="{FF2B5EF4-FFF2-40B4-BE49-F238E27FC236}">
                <a16:creationId xmlns:a16="http://schemas.microsoft.com/office/drawing/2014/main" id="{C85674FF-C461-5101-C1B3-23D83432E950}"/>
              </a:ext>
            </a:extLst>
          </p:cNvPr>
          <p:cNvSpPr txBox="1"/>
          <p:nvPr/>
        </p:nvSpPr>
        <p:spPr>
          <a:xfrm>
            <a:off x="10193855" y="4226044"/>
            <a:ext cx="13178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uno</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4" name="CuadroTexto 3">
            <a:extLst>
              <a:ext uri="{FF2B5EF4-FFF2-40B4-BE49-F238E27FC236}">
                <a16:creationId xmlns:a16="http://schemas.microsoft.com/office/drawing/2014/main" id="{3E8263C2-2B43-0FC9-69D0-362DD6A1E6CF}"/>
              </a:ext>
            </a:extLst>
          </p:cNvPr>
          <p:cNvSpPr txBox="1"/>
          <p:nvPr/>
        </p:nvSpPr>
        <p:spPr>
          <a:xfrm>
            <a:off x="7335550" y="4868545"/>
            <a:ext cx="2615453" cy="707886"/>
          </a:xfrm>
          <a:prstGeom prst="rect">
            <a:avLst/>
          </a:prstGeom>
          <a:noFill/>
        </p:spPr>
        <p:txBody>
          <a:bodyPr wrap="square" rtlCol="0">
            <a:spAutoFit/>
          </a:bodyPr>
          <a:lstStyle/>
          <a:p>
            <a:r>
              <a:rPr lang="en-US" sz="4000" b="0" i="1" u="none" strike="noStrike" baseline="0" dirty="0">
                <a:latin typeface="Times New Roman" panose="02020603050405020304" pitchFamily="18" charset="0"/>
                <a:cs typeface="Times New Roman" panose="02020603050405020304" pitchFamily="18" charset="0"/>
              </a:rPr>
              <a:t>avergüenza</a:t>
            </a:r>
            <a:endParaRPr lang="es-PA" sz="4000"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C1E49DF4-ABAE-9610-A05F-00CA1F5BA384}"/>
              </a:ext>
            </a:extLst>
          </p:cNvPr>
          <p:cNvSpPr txBox="1"/>
          <p:nvPr/>
        </p:nvSpPr>
        <p:spPr>
          <a:xfrm>
            <a:off x="3127968" y="5463610"/>
            <a:ext cx="2286000"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hermanos</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555764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078049"/>
            <a:ext cx="10569389" cy="3231654"/>
          </a:xfrm>
          <a:prstGeom prst="rect">
            <a:avLst/>
          </a:prstGeom>
        </p:spPr>
        <p:txBody>
          <a:bodyPr wrap="square">
            <a:spAutoFit/>
          </a:bodyPr>
          <a:lstStyle/>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Efesios 2:19 afirma </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esta relación: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Así que ya no sois extranjeros ni advenedizos, sino conciudadanos de los santos, y miembros de la </a:t>
            </a:r>
            <a:r>
              <a:rPr kumimoji="0" lang="es-ES" sz="4000" b="0" i="1" u="none" strike="noStrike" kern="1200" cap="none" spc="0" normalizeH="0" baseline="0" noProof="0" dirty="0" smtClean="0">
                <a:ln>
                  <a:noFill/>
                </a:ln>
                <a:solidFill>
                  <a:srgbClr val="FFFF00"/>
                </a:solidFill>
                <a:effectLst/>
                <a:uLnTx/>
                <a:uFillTx/>
                <a:latin typeface="Times New Roman" pitchFamily="18" charset="0"/>
                <a:ea typeface="Times New Roman" pitchFamily="18" charset="0"/>
                <a:cs typeface="Times New Roman" pitchFamily="18" charset="0"/>
              </a:rPr>
              <a:t>de</a:t>
            </a:r>
            <a:r>
              <a:rPr kumimoji="0" lang="es-ES" sz="4000" b="0" i="1" u="none" strike="noStrike" kern="1200" cap="none" spc="0" normalizeH="0" noProof="0" dirty="0" smtClean="0">
                <a:ln>
                  <a:noFill/>
                </a:ln>
                <a:solidFill>
                  <a:srgbClr val="FFFF00"/>
                </a:solidFill>
                <a:effectLst/>
                <a:uLnTx/>
                <a:uFillTx/>
                <a:latin typeface="Times New Roman" pitchFamily="18" charset="0"/>
                <a:ea typeface="Times New Roman" pitchFamily="18" charset="0"/>
                <a:cs typeface="Times New Roman" pitchFamily="18" charset="0"/>
              </a:rPr>
              <a:t> </a:t>
            </a:r>
            <a:r>
              <a:rPr kumimoji="0" lang="es-ES" sz="4000" b="0" i="1" u="none" strike="noStrike" kern="1200" cap="none" spc="0" normalizeH="0" baseline="0" noProof="0" dirty="0" smtClean="0">
                <a:ln>
                  <a:noFill/>
                </a:ln>
                <a:solidFill>
                  <a:srgbClr val="FFFF00"/>
                </a:solidFill>
                <a:effectLst/>
                <a:uLnTx/>
                <a:uFillTx/>
                <a:latin typeface="Times New Roman" pitchFamily="18" charset="0"/>
                <a:ea typeface="Times New Roman" pitchFamily="18" charset="0"/>
                <a:cs typeface="Times New Roman" pitchFamily="18" charset="0"/>
              </a:rPr>
              <a:t>__________</a:t>
            </a:r>
            <a:r>
              <a:rPr kumimoji="0" lang="es-ES" sz="4000" b="0" i="1" u="none" strike="noStrike" kern="1200" cap="none" spc="0" normalizeH="0" noProof="0" dirty="0" smtClean="0">
                <a:ln>
                  <a:noFill/>
                </a:ln>
                <a:solidFill>
                  <a:srgbClr val="FFFF00"/>
                </a:solidFill>
                <a:effectLst/>
                <a:uLnTx/>
                <a:uFillTx/>
                <a:latin typeface="Times New Roman" pitchFamily="18" charset="0"/>
                <a:ea typeface="Times New Roman" pitchFamily="18" charset="0"/>
                <a:cs typeface="Times New Roman" pitchFamily="18" charset="0"/>
              </a:rPr>
              <a:t> </a:t>
            </a:r>
            <a:r>
              <a:rPr kumimoji="0" lang="es-ES" sz="4000" b="0" i="1" u="none" strike="noStrike" kern="1200" cap="none" spc="0" normalizeH="0" baseline="0" noProof="0" dirty="0" smtClean="0">
                <a:ln>
                  <a:noFill/>
                </a:ln>
                <a:solidFill>
                  <a:srgbClr val="FFFF00"/>
                </a:solidFill>
                <a:effectLst/>
                <a:uLnTx/>
                <a:uFillTx/>
                <a:latin typeface="Times New Roman" pitchFamily="18" charset="0"/>
                <a:ea typeface="Times New Roman" pitchFamily="18" charset="0"/>
                <a:cs typeface="Times New Roman" pitchFamily="18" charset="0"/>
              </a:rPr>
              <a:t>Dios</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 </a:t>
            </a:r>
          </a:p>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40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¡Verdaderamente somos de la familia de Dios! </a:t>
            </a:r>
            <a:endParaRPr kumimoji="0" lang="es-ES" sz="4400" i="1"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C85674FF-C461-5101-C1B3-23D83432E950}"/>
              </a:ext>
            </a:extLst>
          </p:cNvPr>
          <p:cNvSpPr txBox="1"/>
          <p:nvPr/>
        </p:nvSpPr>
        <p:spPr>
          <a:xfrm>
            <a:off x="1373573" y="2905475"/>
            <a:ext cx="173870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familia</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26583849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078049"/>
            <a:ext cx="10569389" cy="3170099"/>
          </a:xfrm>
          <a:prstGeom prst="rect">
            <a:avLst/>
          </a:prstGeom>
        </p:spPr>
        <p:txBody>
          <a:bodyPr wrap="square">
            <a:spAutoFit/>
          </a:bodyPr>
          <a:lstStyle/>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En </a:t>
            </a:r>
            <a:r>
              <a:rPr lang="es-ES" sz="4000" dirty="0">
                <a:latin typeface="Times New Roman" pitchFamily="18" charset="0"/>
                <a:ea typeface="Times New Roman" pitchFamily="18" charset="0"/>
                <a:cs typeface="Times New Roman" pitchFamily="18" charset="0"/>
              </a:rPr>
              <a:t>1ª</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 de Juan 3:1-2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el </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Apóstol Juan exclamaba: </a:t>
            </a:r>
            <a:r>
              <a:rPr kumimoji="0" lang="es-ES" sz="4000" b="0" i="1"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Mirad cuál amor nos ha dado el Padre, para que seamos llamados______ de Dios; por esto el mundo no nos conoce, porque no le conoció a él. Amados, ahora somos _______de Dios.</a:t>
            </a:r>
          </a:p>
        </p:txBody>
      </p:sp>
      <p:sp>
        <p:nvSpPr>
          <p:cNvPr id="4" name="CuadroTexto 3">
            <a:extLst>
              <a:ext uri="{FF2B5EF4-FFF2-40B4-BE49-F238E27FC236}">
                <a16:creationId xmlns:a16="http://schemas.microsoft.com/office/drawing/2014/main" id="{713061A3-1FE4-3AFF-29A9-4A2F27021172}"/>
              </a:ext>
            </a:extLst>
          </p:cNvPr>
          <p:cNvSpPr txBox="1"/>
          <p:nvPr/>
        </p:nvSpPr>
        <p:spPr>
          <a:xfrm>
            <a:off x="4720814" y="2283580"/>
            <a:ext cx="118334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hijos</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5" name="CuadroTexto 4">
            <a:extLst>
              <a:ext uri="{FF2B5EF4-FFF2-40B4-BE49-F238E27FC236}">
                <a16:creationId xmlns:a16="http://schemas.microsoft.com/office/drawing/2014/main" id="{FD58A74A-AE1A-FBE9-9C68-EB204024E6F9}"/>
              </a:ext>
            </a:extLst>
          </p:cNvPr>
          <p:cNvSpPr txBox="1"/>
          <p:nvPr/>
        </p:nvSpPr>
        <p:spPr>
          <a:xfrm>
            <a:off x="5727102" y="3514090"/>
            <a:ext cx="128419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hijos</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475844915"/>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007657"/>
            <a:ext cx="10569389" cy="3170099"/>
          </a:xfrm>
          <a:prstGeom prst="rect">
            <a:avLst/>
          </a:prstGeom>
        </p:spPr>
        <p:txBody>
          <a:bodyPr wrap="square">
            <a:spAutoFit/>
          </a:bodyPr>
          <a:lstStyle/>
          <a:p>
            <a:pPr marL="73660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4.	Tenemos una relación nueva como resultado de la salvación.</a:t>
            </a:r>
          </a:p>
          <a:p>
            <a:pPr marL="1427163" marR="0" lvl="0" indent="-684213" algn="just" defTabSz="457200" rtl="0" eaLnBrk="1" fontAlgn="auto" latinLnBrk="0" hangingPunct="1">
              <a:lnSpc>
                <a:spcPct val="100000"/>
              </a:lnSpc>
              <a:spcBef>
                <a:spcPts val="0"/>
              </a:spcBef>
              <a:spcAft>
                <a:spcPts val="0"/>
              </a:spcAft>
              <a:buClrTx/>
              <a:buSzTx/>
              <a:buFontTx/>
              <a:buNone/>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a. ¡Somos los amigos de Dios! Cuando confiamos en Cristo como nuestro Salvador, Dios nos da una relación nueva. </a:t>
            </a:r>
            <a:endPar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3632977368"/>
      </p:ext>
    </p:extLst>
  </p:cSld>
  <p:clrMapOvr>
    <a:masterClrMapping/>
  </p:clrMapOvr>
  <p:transition spd="slow">
    <p:strips dir="ru"/>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007657"/>
            <a:ext cx="10569389" cy="2923877"/>
          </a:xfrm>
          <a:prstGeom prst="rect">
            <a:avLst/>
          </a:prstGeom>
        </p:spPr>
        <p:txBody>
          <a:bodyPr wrap="square">
            <a:spAutoFit/>
          </a:bodyPr>
          <a:lstStyle/>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En Juan 15:15, Jesucristo </a:t>
            </a:r>
            <a:r>
              <a:rPr kumimoji="0" lang="es-ES" sz="36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nos habla acerca de esta nueva relación: </a:t>
            </a:r>
            <a:r>
              <a:rPr kumimoji="0" lang="es-ES" sz="36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Ya no os llamaré __________, porque el siervo no sabe lo que hace su señor; pero os he llamado__________, porque todas las cosas que oí de Mi Padre, os las he dado a </a:t>
            </a:r>
            <a:r>
              <a:rPr kumimoji="0" lang="es-ES" sz="3600" b="0" i="1" u="none" strike="noStrike" kern="1200" cap="none" spc="0" normalizeH="0" baseline="0" noProof="0" dirty="0" smtClean="0">
                <a:ln>
                  <a:noFill/>
                </a:ln>
                <a:solidFill>
                  <a:srgbClr val="FFFF00"/>
                </a:solidFill>
                <a:effectLst/>
                <a:uLnTx/>
                <a:uFillTx/>
                <a:latin typeface="Times New Roman" pitchFamily="18" charset="0"/>
                <a:ea typeface="Times New Roman" pitchFamily="18" charset="0"/>
                <a:cs typeface="Times New Roman" pitchFamily="18" charset="0"/>
              </a:rPr>
              <a:t>conocer. </a:t>
            </a:r>
            <a:endParaRPr kumimoji="0" lang="es-ES" sz="36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C85674FF-C461-5101-C1B3-23D83432E950}"/>
              </a:ext>
            </a:extLst>
          </p:cNvPr>
          <p:cNvSpPr txBox="1"/>
          <p:nvPr/>
        </p:nvSpPr>
        <p:spPr>
          <a:xfrm>
            <a:off x="7144510" y="1552427"/>
            <a:ext cx="1680835" cy="707886"/>
          </a:xfrm>
          <a:prstGeom prst="rect">
            <a:avLst/>
          </a:prstGeom>
          <a:noFill/>
        </p:spPr>
        <p:txBody>
          <a:bodyPr wrap="square" rtlCol="0">
            <a:spAutoFit/>
          </a:bodyPr>
          <a:lstStyle/>
          <a:p>
            <a:pPr lvl="0">
              <a:defRPr/>
            </a:pPr>
            <a:r>
              <a:rPr lang="es-ES" sz="4000" i="1" dirty="0">
                <a:solidFill>
                  <a:srgbClr val="FFFF00"/>
                </a:solidFill>
                <a:latin typeface="Times New Roman" pitchFamily="18" charset="0"/>
                <a:ea typeface="Times New Roman" pitchFamily="18" charset="0"/>
                <a:cs typeface="Times New Roman" pitchFamily="18" charset="0"/>
              </a:rPr>
              <a:t>siervos</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4" name="CuadroTexto 3">
            <a:extLst>
              <a:ext uri="{FF2B5EF4-FFF2-40B4-BE49-F238E27FC236}">
                <a16:creationId xmlns:a16="http://schemas.microsoft.com/office/drawing/2014/main" id="{950FD611-97D5-F274-7226-97DFCEE97FCE}"/>
              </a:ext>
            </a:extLst>
          </p:cNvPr>
          <p:cNvSpPr txBox="1"/>
          <p:nvPr/>
        </p:nvSpPr>
        <p:spPr>
          <a:xfrm>
            <a:off x="2657587" y="2642617"/>
            <a:ext cx="1916206"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amigos</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098999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4241" y="563822"/>
            <a:ext cx="10663518" cy="5632311"/>
          </a:xfrm>
          <a:prstGeom prst="rect">
            <a:avLst/>
          </a:prstGeom>
        </p:spPr>
        <p:txBody>
          <a:bodyPr wrap="square">
            <a:spAutoFit/>
          </a:bodyPr>
          <a:lstStyle/>
          <a:p>
            <a:pPr marR="0" lvl="0" algn="just" defTabSz="457200" rtl="0" eaLnBrk="1" fontAlgn="auto" latinLnBrk="0" hangingPunct="1">
              <a:lnSpc>
                <a:spcPct val="100000"/>
              </a:lnSpc>
              <a:spcBef>
                <a:spcPts val="0"/>
              </a:spcBef>
              <a:spcAft>
                <a:spcPts val="0"/>
              </a:spcAft>
              <a:buClrTx/>
              <a:buSzTx/>
              <a:tabLst/>
              <a:defRPr/>
            </a:pP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Colosenses 1:21 nos recuerda </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nuestra condición antes de pertenecer a Cristo: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Y a vosotros también, que erais en otro tiempo extraños y enemigos en vuestra mente, haciendo malas obras, ahora os ha reconciliado. </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¿Cuáles fueron las dos condiciones que muestran que estuvimos separados de Dios en el pasado? </a:t>
            </a:r>
          </a:p>
          <a:p>
            <a:pPr marR="0" lvl="0" algn="just" defTabSz="457200" rtl="0" eaLnBrk="1" fontAlgn="auto" latinLnBrk="0" hangingPunct="1">
              <a:lnSpc>
                <a:spcPct val="100000"/>
              </a:lnSpc>
              <a:spcBef>
                <a:spcPts val="0"/>
              </a:spcBef>
              <a:spcAft>
                <a:spcPts val="0"/>
              </a:spcAft>
              <a:buClrTx/>
              <a:buSzTx/>
              <a:tabLst/>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1.______________________________________</a:t>
            </a:r>
          </a:p>
          <a:p>
            <a:pPr marL="73660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2.______________________________________</a:t>
            </a:r>
          </a:p>
        </p:txBody>
      </p:sp>
      <p:sp>
        <p:nvSpPr>
          <p:cNvPr id="3" name="CuadroTexto 2">
            <a:extLst>
              <a:ext uri="{FF2B5EF4-FFF2-40B4-BE49-F238E27FC236}">
                <a16:creationId xmlns:a16="http://schemas.microsoft.com/office/drawing/2014/main" id="{C85674FF-C461-5101-C1B3-23D83432E950}"/>
              </a:ext>
            </a:extLst>
          </p:cNvPr>
          <p:cNvSpPr txBox="1"/>
          <p:nvPr/>
        </p:nvSpPr>
        <p:spPr>
          <a:xfrm>
            <a:off x="1476308" y="4845045"/>
            <a:ext cx="306593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extraños</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4" name="CuadroTexto 3">
            <a:extLst>
              <a:ext uri="{FF2B5EF4-FFF2-40B4-BE49-F238E27FC236}">
                <a16:creationId xmlns:a16="http://schemas.microsoft.com/office/drawing/2014/main" id="{7B3A99C0-E639-34FC-D908-6880BC07E002}"/>
              </a:ext>
            </a:extLst>
          </p:cNvPr>
          <p:cNvSpPr txBox="1"/>
          <p:nvPr/>
        </p:nvSpPr>
        <p:spPr>
          <a:xfrm>
            <a:off x="1476308" y="5491376"/>
            <a:ext cx="3738283"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enemigos</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5663538"/>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5157" y="448115"/>
            <a:ext cx="10569389" cy="5632311"/>
          </a:xfrm>
          <a:prstGeom prst="rect">
            <a:avLst/>
          </a:prstGeom>
        </p:spPr>
        <p:txBody>
          <a:bodyPr wrap="square">
            <a:spAutoFit/>
          </a:bodyPr>
          <a:lstStyle/>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36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Antes vivíamos en desobediencia a Dios, pero cuando confiamos en Jesucristo como nuestro Salvador, llegamos a ser sus amigos. </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Santiago 2:23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habla acerca de Abraham, cuando él confiaba completamente en Dios: Y se cumplió la Escritura que dice: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Abraham creyó a Dios, y le fue contado por justicia, y fue llamado amigo de Dios.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Ahora, tenemos la presencia de Jesucristo en nuestra vida y somos amigos de Dios.</a:t>
            </a:r>
          </a:p>
        </p:txBody>
      </p:sp>
    </p:spTree>
    <p:extLst>
      <p:ext uri="{BB962C8B-B14F-4D97-AF65-F5344CB8AC3E}">
        <p14:creationId xmlns:p14="http://schemas.microsoft.com/office/powerpoint/2010/main" val="783560542"/>
      </p:ext>
    </p:extLst>
  </p:cSld>
  <p:clrMapOvr>
    <a:masterClrMapping/>
  </p:clrMapOvr>
  <p:transition spd="slow">
    <p:strips dir="ru"/>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99616" y="704147"/>
            <a:ext cx="9973056" cy="5632311"/>
          </a:xfrm>
          <a:prstGeom prst="rect">
            <a:avLst/>
          </a:prstGeom>
        </p:spPr>
        <p:txBody>
          <a:bodyPr wrap="square">
            <a:spAutoFit/>
          </a:bodyPr>
          <a:lstStyle/>
          <a:p>
            <a:pPr marL="633413" marR="0" lvl="0" indent="-633413"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b.	Somos Sus hijos adoptados y por lo tanto herederos de Dios. Hay muchos pasajes en la Biblia que revelan nuestra relación importante en la familia de Dios. El Apóstol Pablo repite en </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2ª a los Corintios 6:17-18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lo que Dios dijo en el Antiguo Testamento: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Seré para vosotros por Padre, y vosotros me seréis _____ e ______ , dice el Señor Todo-poderoso. </a:t>
            </a:r>
          </a:p>
        </p:txBody>
      </p:sp>
      <p:sp>
        <p:nvSpPr>
          <p:cNvPr id="3" name="CuadroTexto 2">
            <a:extLst>
              <a:ext uri="{FF2B5EF4-FFF2-40B4-BE49-F238E27FC236}">
                <a16:creationId xmlns:a16="http://schemas.microsoft.com/office/drawing/2014/main" id="{11488A3F-5D5A-F07E-FA6E-0A687078EAFE}"/>
              </a:ext>
            </a:extLst>
          </p:cNvPr>
          <p:cNvSpPr txBox="1"/>
          <p:nvPr/>
        </p:nvSpPr>
        <p:spPr>
          <a:xfrm>
            <a:off x="3739401" y="4939647"/>
            <a:ext cx="1418665"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hijos </a:t>
            </a:r>
            <a:endParaRPr lang="es-PA" sz="4000"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E34F7231-2E4A-CA3D-7224-C9659D8EF53E}"/>
              </a:ext>
            </a:extLst>
          </p:cNvPr>
          <p:cNvSpPr txBox="1"/>
          <p:nvPr/>
        </p:nvSpPr>
        <p:spPr>
          <a:xfrm>
            <a:off x="5474073" y="4988415"/>
            <a:ext cx="1243853"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hijas</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3772037"/>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91817"/>
            <a:ext cx="10569389" cy="6247864"/>
          </a:xfrm>
          <a:prstGeom prst="rect">
            <a:avLst/>
          </a:prstGeom>
        </p:spPr>
        <p:txBody>
          <a:bodyPr wrap="square">
            <a:spAutoFit/>
          </a:bodyPr>
          <a:lstStyle/>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Romanos 8:15-17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afirma: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Pues no habéis recibido el espíritu de esclavitud para estar otra vez en temor, sino que habéis recibido el espíritu de_________, por el cual clamamos: ¡Abba, Padre! El Espíritu mismo da testimonio a nuestro espíritu, de que somos hijos de Dios. Y si hijos, también __________; herederos de Dios y coherederos con Cristo, si es que padecemos juntamente con El, para que juntamente con El seamos glorificados.</a:t>
            </a:r>
          </a:p>
        </p:txBody>
      </p:sp>
      <p:sp>
        <p:nvSpPr>
          <p:cNvPr id="3" name="CuadroTexto 2">
            <a:extLst>
              <a:ext uri="{FF2B5EF4-FFF2-40B4-BE49-F238E27FC236}">
                <a16:creationId xmlns:a16="http://schemas.microsoft.com/office/drawing/2014/main" id="{11488A3F-5D5A-F07E-FA6E-0A687078EAFE}"/>
              </a:ext>
            </a:extLst>
          </p:cNvPr>
          <p:cNvSpPr txBox="1"/>
          <p:nvPr/>
        </p:nvSpPr>
        <p:spPr>
          <a:xfrm>
            <a:off x="1570614" y="2195035"/>
            <a:ext cx="2184522"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adopción</a:t>
            </a:r>
            <a:endParaRPr lang="es-PA" sz="4000"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E34F7231-2E4A-CA3D-7224-C9659D8EF53E}"/>
              </a:ext>
            </a:extLst>
          </p:cNvPr>
          <p:cNvSpPr txBox="1"/>
          <p:nvPr/>
        </p:nvSpPr>
        <p:spPr>
          <a:xfrm>
            <a:off x="2965433" y="4060813"/>
            <a:ext cx="2350279"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herederos</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143491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72768" y="770668"/>
            <a:ext cx="9783542" cy="5632311"/>
          </a:xfrm>
          <a:prstGeom prst="rect">
            <a:avLst/>
          </a:prstGeom>
        </p:spPr>
        <p:txBody>
          <a:bodyPr wrap="square">
            <a:spAutoFit/>
          </a:bodyPr>
          <a:lstStyle/>
          <a:p>
            <a:pPr marL="682625" marR="0" lvl="0" indent="-682625"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c.	Somos siervos de Jesucristo. El Apóstol Pablo lo consideraba como un gran privilegio ser siervo de Jesucristo y de todos los hermanos. Lo declaraba repetidamente por todas sus escrituras. En </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2ª a los Corintios 4:5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lo mencionó: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Porque no nos predicamos a nosotros mismos, sino a Jesucristo como Señor, y a nosotros como vuestros </a:t>
            </a:r>
            <a:r>
              <a:rPr kumimoji="0" lang="es-ES" sz="4000" b="0" i="1" u="none" strike="noStrike" kern="1200" cap="none" spc="0" normalizeH="0" baseline="0" noProof="0" dirty="0" smtClean="0">
                <a:ln>
                  <a:noFill/>
                </a:ln>
                <a:solidFill>
                  <a:srgbClr val="FFFF00"/>
                </a:solidFill>
                <a:effectLst/>
                <a:uLnTx/>
                <a:uFillTx/>
                <a:latin typeface="Times New Roman" pitchFamily="18" charset="0"/>
                <a:ea typeface="Times New Roman" pitchFamily="18" charset="0"/>
                <a:cs typeface="Times New Roman" pitchFamily="18" charset="0"/>
              </a:rPr>
              <a:t>__________ por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amor de Jesús. </a:t>
            </a:r>
          </a:p>
        </p:txBody>
      </p:sp>
      <p:sp>
        <p:nvSpPr>
          <p:cNvPr id="3" name="CuadroTexto 2">
            <a:extLst>
              <a:ext uri="{FF2B5EF4-FFF2-40B4-BE49-F238E27FC236}">
                <a16:creationId xmlns:a16="http://schemas.microsoft.com/office/drawing/2014/main" id="{11488A3F-5D5A-F07E-FA6E-0A687078EAFE}"/>
              </a:ext>
            </a:extLst>
          </p:cNvPr>
          <p:cNvSpPr txBox="1"/>
          <p:nvPr/>
        </p:nvSpPr>
        <p:spPr>
          <a:xfrm>
            <a:off x="4264511" y="5646920"/>
            <a:ext cx="1665193"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siervos</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7834888"/>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443841"/>
            <a:ext cx="10569389" cy="3170099"/>
          </a:xfrm>
          <a:prstGeom prst="rect">
            <a:avLst/>
          </a:prstGeom>
        </p:spPr>
        <p:txBody>
          <a:bodyPr wrap="square">
            <a:spAutoFit/>
          </a:bodyPr>
          <a:lstStyle/>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Tenemos el </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ejemplo en </a:t>
            </a:r>
            <a:r>
              <a:rPr lang="es-ES" sz="4000" dirty="0">
                <a:latin typeface="Times New Roman" pitchFamily="18" charset="0"/>
                <a:ea typeface="Times New Roman" pitchFamily="18" charset="0"/>
                <a:cs typeface="Times New Roman" pitchFamily="18" charset="0"/>
              </a:rPr>
              <a:t>1ª</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 a los Tesalonicenses 1:9</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 como los hermanos servían al Señor: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porque ellos mismos cuentan de nosotros la manera en que nos recibisteis, y cómo os convertisteis de los ídolos a Dios, para________ al Dios vivo y verdadero.</a:t>
            </a:r>
          </a:p>
        </p:txBody>
      </p:sp>
      <p:sp>
        <p:nvSpPr>
          <p:cNvPr id="3" name="CuadroTexto 2">
            <a:extLst>
              <a:ext uri="{FF2B5EF4-FFF2-40B4-BE49-F238E27FC236}">
                <a16:creationId xmlns:a16="http://schemas.microsoft.com/office/drawing/2014/main" id="{11488A3F-5D5A-F07E-FA6E-0A687078EAFE}"/>
              </a:ext>
            </a:extLst>
          </p:cNvPr>
          <p:cNvSpPr txBox="1"/>
          <p:nvPr/>
        </p:nvSpPr>
        <p:spPr>
          <a:xfrm>
            <a:off x="3511117" y="3838602"/>
            <a:ext cx="1665193"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servir</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9526370"/>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006837"/>
            <a:ext cx="10569389" cy="4401205"/>
          </a:xfrm>
          <a:prstGeom prst="rect">
            <a:avLst/>
          </a:prstGeom>
        </p:spPr>
        <p:txBody>
          <a:bodyPr wrap="square">
            <a:spAutoFit/>
          </a:bodyPr>
          <a:lstStyle/>
          <a:p>
            <a:pPr marL="804863" marR="0" lvl="0" indent="-804863"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5.	Tenemos un nombre nuevo como resultado de la salvación.</a:t>
            </a:r>
          </a:p>
          <a:p>
            <a:pPr marL="804863" marR="0" lvl="0" indent="-804863" algn="just" defTabSz="457200" rtl="0" eaLnBrk="1" fontAlgn="auto" latinLnBrk="0" hangingPunct="1">
              <a:lnSpc>
                <a:spcPct val="100000"/>
              </a:lnSpc>
              <a:spcBef>
                <a:spcPts val="0"/>
              </a:spcBef>
              <a:spcAft>
                <a:spcPts val="0"/>
              </a:spcAft>
              <a:buClrTx/>
              <a:buSzTx/>
              <a:buFontTx/>
              <a:buNone/>
              <a:tabLst/>
              <a:defRPr/>
            </a:pPr>
            <a:r>
              <a:rPr lang="es-ES" sz="4000" i="1" dirty="0">
                <a:solidFill>
                  <a:srgbClr val="FFFF00"/>
                </a:solidFill>
                <a:latin typeface="Times New Roman" pitchFamily="18" charset="0"/>
                <a:ea typeface="Times New Roman" pitchFamily="18" charset="0"/>
                <a:cs typeface="Times New Roman" pitchFamily="18" charset="0"/>
              </a:rPr>
              <a:t>	</a:t>
            </a:r>
            <a:r>
              <a:rPr lang="es-ES" sz="4000" dirty="0">
                <a:latin typeface="Times New Roman" pitchFamily="18" charset="0"/>
                <a:ea typeface="Times New Roman" pitchFamily="18" charset="0"/>
                <a:cs typeface="Times New Roman" pitchFamily="18" charset="0"/>
              </a:rPr>
              <a:t>1</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ª de Pedro 1:15-16 nos amonesta: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sino, como aquel que os llamó es santo, sed también vosotros santos en toda vuestra manera de vivir; porque escrito está: Sed santos, porque yo soy santo. </a:t>
            </a:r>
          </a:p>
        </p:txBody>
      </p:sp>
    </p:spTree>
    <p:extLst>
      <p:ext uri="{BB962C8B-B14F-4D97-AF65-F5344CB8AC3E}">
        <p14:creationId xmlns:p14="http://schemas.microsoft.com/office/powerpoint/2010/main" val="860359835"/>
      </p:ext>
    </p:extLst>
  </p:cSld>
  <p:clrMapOvr>
    <a:masterClrMapping/>
  </p:clrMapOvr>
  <p:transition spd="slow">
    <p:strips dir="ru"/>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787125"/>
            <a:ext cx="10569389" cy="2554545"/>
          </a:xfrm>
          <a:prstGeom prst="rect">
            <a:avLst/>
          </a:prstGeom>
        </p:spPr>
        <p:txBody>
          <a:bodyPr wrap="square">
            <a:spAutoFit/>
          </a:bodyPr>
          <a:lstStyle/>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¡Dios nos ha hecho santos! Quizá nunca se ha considerado un “santo.” Es posible que tenga un concepto equivocado en cuanto al significado de la palabra “santo.” </a:t>
            </a:r>
            <a:endPar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1422757823"/>
      </p:ext>
    </p:extLst>
  </p:cSld>
  <p:clrMapOvr>
    <a:masterClrMapping/>
  </p:clrMapOvr>
  <p:transition spd="slow">
    <p:strips dir="ru"/>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714229"/>
            <a:ext cx="10569389" cy="5632311"/>
          </a:xfrm>
          <a:prstGeom prst="rect">
            <a:avLst/>
          </a:prstGeom>
        </p:spPr>
        <p:txBody>
          <a:bodyPr wrap="square">
            <a:spAutoFit/>
          </a:bodyPr>
          <a:lstStyle/>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La palabra “</a:t>
            </a:r>
            <a:r>
              <a:rPr kumimoji="0" lang="es-ES" sz="4000" b="1"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santo</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 quiere decir separado. El uso bíblico de la palabra santo es “</a:t>
            </a:r>
            <a:r>
              <a:rPr kumimoji="0" lang="es-ES" sz="4000" b="1"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separado del mundo para el uso de Dios.</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 Cristo nos ha declarado “justos” delante de Dios y nos ha hecho santos. En </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Colosenses 1:22 vemos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el propósito de esta obra santificadora de Cristo: </a:t>
            </a:r>
            <a:r>
              <a:rPr kumimoji="0" lang="es-ES" sz="4000" b="0" i="1"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para presentaros santos y sin mancha e irreprensibles delante de ÉL. </a:t>
            </a:r>
            <a:r>
              <a:rPr kumimoji="0" lang="es-ES" sz="4000" b="0"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Día en día, cada verdadero Cristiano debe ver en su vida cambios hechos por Dios. </a:t>
            </a:r>
          </a:p>
        </p:txBody>
      </p:sp>
    </p:spTree>
    <p:extLst>
      <p:ext uri="{BB962C8B-B14F-4D97-AF65-F5344CB8AC3E}">
        <p14:creationId xmlns:p14="http://schemas.microsoft.com/office/powerpoint/2010/main" val="157990295"/>
      </p:ext>
    </p:extLst>
  </p:cSld>
  <p:clrMapOvr>
    <a:masterClrMapping/>
  </p:clrMapOvr>
  <p:transition spd="slow">
    <p:strips dir="ru"/>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6117" y="1269081"/>
            <a:ext cx="10569389" cy="4401205"/>
          </a:xfrm>
          <a:prstGeom prst="rect">
            <a:avLst/>
          </a:prstGeom>
        </p:spPr>
        <p:txBody>
          <a:bodyPr wrap="square">
            <a:spAutoFit/>
          </a:bodyPr>
          <a:lstStyle/>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En </a:t>
            </a:r>
            <a:r>
              <a:rPr lang="es-ES" sz="4000" dirty="0">
                <a:latin typeface="Times New Roman" pitchFamily="18" charset="0"/>
                <a:ea typeface="Times New Roman" pitchFamily="18" charset="0"/>
                <a:cs typeface="Times New Roman" pitchFamily="18" charset="0"/>
              </a:rPr>
              <a:t>1</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ª a los Corintios 1:2, en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su introducción a la iglesia en Corinto, el Apóstol Pablo les dijo: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a los santificados en Cristo Jesús, llamados a ser santos con todos los que en cualquier lugar invocan el nombre de nuestro Señor Jesucristo, Señor de ellos y nuestro.</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 Dios quiere recordamos que somos Su propiedad y es nuestra responsabilidad servirle. </a:t>
            </a:r>
            <a:endParaRPr kumimoji="0" lang="es-ES" sz="4000" b="0" strike="noStrike" kern="1200" cap="none" spc="0" normalizeH="0" baseline="0" noProof="0" dirty="0">
              <a:ln>
                <a:noFill/>
              </a:ln>
              <a:effectLst/>
              <a:uLnTx/>
              <a:uFillTx/>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2726403760"/>
      </p:ext>
    </p:extLst>
  </p:cSld>
  <p:clrMapOvr>
    <a:masterClrMapping/>
  </p:clrMapOvr>
  <p:transition spd="slow">
    <p:strips dir="ru"/>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449199"/>
            <a:ext cx="10569389" cy="3785652"/>
          </a:xfrm>
          <a:prstGeom prst="rect">
            <a:avLst/>
          </a:prstGeom>
        </p:spPr>
        <p:txBody>
          <a:bodyPr wrap="square">
            <a:spAutoFit/>
          </a:bodyPr>
          <a:lstStyle/>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Como “santos,” hemos sido separados del mundo para el uso de Jesucristo. Cuando las diferentes religiones enseñan sobre sus “santos” muertos, debemos entender que la Biblia rechaza el error de orar o atribuirles poder. ¡La Biblia enseña estrictamente contra esta práctica!</a:t>
            </a:r>
            <a:endParaRPr kumimoji="0" lang="es-ES" sz="4000" b="0" strike="noStrike" kern="1200" cap="none" spc="0" normalizeH="0" baseline="0" noProof="0" dirty="0">
              <a:ln>
                <a:noFill/>
              </a:ln>
              <a:effectLst/>
              <a:uLnTx/>
              <a:uFillTx/>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2618551660"/>
      </p:ext>
    </p:extLst>
  </p:cSld>
  <p:clrMapOvr>
    <a:masterClrMapping/>
  </p:clrMapOvr>
  <p:transition spd="slow">
    <p:strips dir="ru"/>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05068"/>
            <a:ext cx="10569389" cy="6247864"/>
          </a:xfrm>
          <a:prstGeom prst="rect">
            <a:avLst/>
          </a:prstGeom>
        </p:spPr>
        <p:txBody>
          <a:bodyPr wrap="square">
            <a:spAutoFit/>
          </a:bodyPr>
          <a:lstStyle/>
          <a:p>
            <a:pPr marL="682625" marR="0" lvl="0" indent="-682625"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6.	Tenemos responsabilidades nuevas como resultado de la salvación.</a:t>
            </a:r>
          </a:p>
          <a:p>
            <a:pPr marL="1425575" marR="0" lvl="0" indent="-742950" algn="just" defTabSz="257175" rtl="0" eaLnBrk="1" fontAlgn="auto" latinLnBrk="0" hangingPunct="1">
              <a:lnSpc>
                <a:spcPct val="100000"/>
              </a:lnSpc>
              <a:spcBef>
                <a:spcPts val="0"/>
              </a:spcBef>
              <a:spcAft>
                <a:spcPts val="0"/>
              </a:spcAft>
              <a:buClrTx/>
              <a:buSzTx/>
              <a:buFontTx/>
              <a:buAutoNum type="alphaLcPeriod"/>
              <a:defRPr/>
            </a:pP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Es importante que vivamos una vida en compañerismo con Jesucristo. El desea que vivamos nuestra vida de tal manera que le agrademos en todo lo que hacemos. </a:t>
            </a:r>
          </a:p>
          <a:p>
            <a:pPr marL="1427163" marR="0" lvl="0" algn="just" defTabSz="257175" rtl="0" eaLnBrk="1" fontAlgn="auto" latinLnBrk="0" hangingPunct="1">
              <a:lnSpc>
                <a:spcPct val="100000"/>
              </a:lnSpc>
              <a:spcBef>
                <a:spcPts val="0"/>
              </a:spcBef>
              <a:spcAft>
                <a:spcPts val="0"/>
              </a:spcAft>
              <a:buClrTx/>
              <a:buSzTx/>
              <a:defRPr/>
            </a:pPr>
            <a:r>
              <a:rPr lang="es-ES" sz="4000" dirty="0">
                <a:latin typeface="Times New Roman" pitchFamily="18" charset="0"/>
                <a:ea typeface="Times New Roman" pitchFamily="18" charset="0"/>
                <a:cs typeface="Times New Roman" pitchFamily="18" charset="0"/>
              </a:rPr>
              <a:t>1</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ª de Juan 1:7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habla acerca de este compañerismo: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pero si andamos en luz, como él está en luz, tenemos comunión unos con otros. </a:t>
            </a:r>
            <a:endParaRPr kumimoji="0" lang="es-ES" sz="4000" b="0" i="1"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3787804888"/>
      </p:ext>
    </p:extLst>
  </p:cSld>
  <p:clrMapOvr>
    <a:masterClrMapping/>
  </p:clrMapOvr>
  <p:transition spd="slow">
    <p:strips dir="ru"/>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281928"/>
            <a:ext cx="10569389" cy="3785652"/>
          </a:xfrm>
          <a:prstGeom prst="rect">
            <a:avLst/>
          </a:prstGeom>
        </p:spPr>
        <p:txBody>
          <a:bodyPr wrap="square">
            <a:spAutoFit/>
          </a:bodyPr>
          <a:lstStyle/>
          <a:p>
            <a:pPr lvl="0" indent="-736600" algn="just" defTabSz="457200">
              <a:defRPr/>
            </a:pP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Puesto que es imposible vivir una vida perfecta sin pecar, Dios ha hecho una provisión para nosotros. Aunque vivimos en el </a:t>
            </a:r>
            <a:r>
              <a:rPr lang="es-ES" sz="4000" dirty="0">
                <a:latin typeface="Times New Roman" pitchFamily="18" charset="0"/>
                <a:ea typeface="Times New Roman" pitchFamily="18" charset="0"/>
                <a:cs typeface="Times New Roman" pitchFamily="18" charset="0"/>
              </a:rPr>
              <a:t>siglo 21,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Dios ha hecho una provisión para perdonar nuestro pecado a través de lo que Él hizo por nosotros cuando murió en la cruz para salvamos. </a:t>
            </a:r>
            <a:endParaRPr kumimoji="0" lang="es-ES" sz="4000" b="0" i="1"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467411954"/>
      </p:ext>
    </p:extLst>
  </p:cSld>
  <p:clrMapOvr>
    <a:masterClrMapping/>
  </p:clrMapOvr>
  <p:transition spd="slow">
    <p:strips dir="ru"/>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875712"/>
            <a:ext cx="10569389" cy="3785652"/>
          </a:xfrm>
          <a:prstGeom prst="rect">
            <a:avLst/>
          </a:prstGeom>
        </p:spPr>
        <p:txBody>
          <a:bodyPr wrap="square">
            <a:spAutoFit/>
          </a:bodyPr>
          <a:lstStyle/>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Este versículo continúa declarando: y la sangre de Jesucristo su Hijo nos limpia de todo pecado. </a:t>
            </a:r>
            <a:r>
              <a:rPr lang="es-ES" sz="4000" dirty="0">
                <a:latin typeface="Times New Roman" pitchFamily="18" charset="0"/>
                <a:ea typeface="Times New Roman" pitchFamily="18" charset="0"/>
                <a:cs typeface="Times New Roman" pitchFamily="18" charset="0"/>
              </a:rPr>
              <a:t>1</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ª de Juan 1:9 n</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os dice cómo recibir este perdón: </a:t>
            </a:r>
          </a:p>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Si confesamos nuestros pecados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(a Cristo Jesús),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Él es fiel y justo para perdonar nuestros pecados, y ___________ de toda maldad.</a:t>
            </a:r>
            <a:endParaRPr kumimoji="0" lang="es-ES" sz="4000" b="0" i="1"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F1F19362-E00C-40D0-8A02-6E3302BDB0D7}"/>
              </a:ext>
            </a:extLst>
          </p:cNvPr>
          <p:cNvSpPr txBox="1"/>
          <p:nvPr/>
        </p:nvSpPr>
        <p:spPr>
          <a:xfrm>
            <a:off x="1488409" y="3931901"/>
            <a:ext cx="2552702"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limpiarnos </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2708535"/>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4340" y="633811"/>
            <a:ext cx="9816354" cy="3785652"/>
          </a:xfrm>
          <a:prstGeom prst="rect">
            <a:avLst/>
          </a:prstGeom>
        </p:spPr>
        <p:txBody>
          <a:bodyPr wrap="square">
            <a:spAutoFit/>
          </a:bodyPr>
          <a:lstStyle/>
          <a:p>
            <a:pPr marL="742950" marR="0" lvl="0" indent="-74295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b.	Después de salvamos, Dios quiere ver la acción de nuestra parte. Él nos manda que limpiemos o quitemos de nuestra vida las cosas que están en oposición directa a la nueva naturaleza que hemos recibido de Dios. </a:t>
            </a:r>
            <a:endParaRPr kumimoji="0" lang="es-ES" sz="4000" b="0" i="1"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3842852454"/>
      </p:ext>
    </p:extLst>
  </p:cSld>
  <p:clrMapOvr>
    <a:masterClrMapping/>
  </p:clrMapOvr>
  <p:transition spd="slow">
    <p:strips dir="ru"/>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28672" y="1011763"/>
            <a:ext cx="9052022" cy="4401205"/>
          </a:xfrm>
          <a:prstGeom prst="rect">
            <a:avLst/>
          </a:prstGeom>
        </p:spPr>
        <p:txBody>
          <a:bodyPr wrap="square">
            <a:spAutoFit/>
          </a:bodyPr>
          <a:lstStyle/>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En 2ª a los Corintios 7:1 el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Apóstol Pablo implora a todos los creyentes: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Así que, amados, puesto que tenemos tales promesas, limpiémonos de toda contaminación de _______ y de ________, perfeccionando la santidad en el temor de Dios. </a:t>
            </a:r>
            <a:endParaRPr kumimoji="0" lang="es-ES" sz="4000" b="0" i="1"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BF6EC67A-CD83-4E37-8C88-F7BA4BF251B2}"/>
              </a:ext>
            </a:extLst>
          </p:cNvPr>
          <p:cNvSpPr txBox="1"/>
          <p:nvPr/>
        </p:nvSpPr>
        <p:spPr>
          <a:xfrm>
            <a:off x="6282644" y="3448184"/>
            <a:ext cx="1340224"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carne</a:t>
            </a:r>
            <a:endParaRPr lang="es-PA" sz="4000"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FC87CD21-6DB2-4817-A779-7ED5A097A85B}"/>
              </a:ext>
            </a:extLst>
          </p:cNvPr>
          <p:cNvSpPr txBox="1"/>
          <p:nvPr/>
        </p:nvSpPr>
        <p:spPr>
          <a:xfrm>
            <a:off x="9138127" y="3460375"/>
            <a:ext cx="1889312"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espíritu</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23188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172200"/>
            <a:ext cx="10569389" cy="4401205"/>
          </a:xfrm>
          <a:prstGeom prst="rect">
            <a:avLst/>
          </a:prstGeom>
        </p:spPr>
        <p:txBody>
          <a:bodyPr wrap="square">
            <a:spAutoFit/>
          </a:bodyPr>
          <a:lstStyle/>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Dios no nos da ninguna opción. Es sumamente importante mantener nuestra vida transparente y no guardar el pecado. No debemos ocultar el pecado, sino confesarlo a </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Jesucristo. Proverbios 28:13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advierte con una promesa: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El que encubre sus pecados no prosperará; mas el que los _________ y se_______ alcanzará  ___________.</a:t>
            </a:r>
            <a:endParaRPr kumimoji="0" lang="es-ES" sz="4000" b="0" i="1"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C4AB93E9-D9E2-4BAD-B04B-D854C7380310}"/>
              </a:ext>
            </a:extLst>
          </p:cNvPr>
          <p:cNvSpPr txBox="1"/>
          <p:nvPr/>
        </p:nvSpPr>
        <p:spPr>
          <a:xfrm>
            <a:off x="811305" y="4778024"/>
            <a:ext cx="1929654"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confiesa</a:t>
            </a:r>
            <a:endParaRPr lang="es-PA" sz="4000"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1123FF99-7147-4FD6-B8F0-B2B14124EA2F}"/>
              </a:ext>
            </a:extLst>
          </p:cNvPr>
          <p:cNvSpPr txBox="1"/>
          <p:nvPr/>
        </p:nvSpPr>
        <p:spPr>
          <a:xfrm>
            <a:off x="4210811" y="4852087"/>
            <a:ext cx="1687606"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aparta</a:t>
            </a:r>
            <a:endParaRPr lang="es-PA" sz="4000" i="1" dirty="0">
              <a:latin typeface="Times New Roman" panose="02020603050405020304" pitchFamily="18" charset="0"/>
              <a:cs typeface="Times New Roman" panose="02020603050405020304" pitchFamily="18" charset="0"/>
            </a:endParaRPr>
          </a:p>
        </p:txBody>
      </p:sp>
      <p:sp>
        <p:nvSpPr>
          <p:cNvPr id="5" name="CuadroTexto 3">
            <a:extLst>
              <a:ext uri="{FF2B5EF4-FFF2-40B4-BE49-F238E27FC236}">
                <a16:creationId xmlns:a16="http://schemas.microsoft.com/office/drawing/2014/main" id="{42499984-AF42-ACEA-6BC2-E2850EC37ACA}"/>
              </a:ext>
            </a:extLst>
          </p:cNvPr>
          <p:cNvSpPr txBox="1"/>
          <p:nvPr/>
        </p:nvSpPr>
        <p:spPr>
          <a:xfrm>
            <a:off x="8210280" y="4827703"/>
            <a:ext cx="2774712"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misericordia</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9147172"/>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329180"/>
            <a:ext cx="10569389" cy="5632311"/>
          </a:xfrm>
          <a:prstGeom prst="rect">
            <a:avLst/>
          </a:prstGeom>
        </p:spPr>
        <p:txBody>
          <a:bodyPr wrap="square">
            <a:spAutoFit/>
          </a:bodyPr>
          <a:lstStyle/>
          <a:p>
            <a:pPr marL="682625" marR="0" lvl="0" indent="-682625"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7.	</a:t>
            </a:r>
            <a:r>
              <a:rPr kumimoji="0" lang="es-ES" sz="4000" b="1"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Tenemos un amor nuevo como resultado de la salvación.</a:t>
            </a:r>
          </a:p>
          <a:p>
            <a:pPr marL="682625" marR="0" lvl="0" indent="-682625"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	¡No hay límites a nuestro amor, porque Dios nos ha dado Su amor</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 Romanos 5:5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nos ayuda a entenderlos: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el </a:t>
            </a:r>
            <a:r>
              <a:rPr kumimoji="0" lang="es-ES" sz="4000" b="0" i="1" u="none" strike="noStrike" kern="1200" cap="none" spc="0" normalizeH="0" baseline="0" noProof="0" dirty="0" smtClean="0">
                <a:ln>
                  <a:noFill/>
                </a:ln>
                <a:solidFill>
                  <a:srgbClr val="FFFF00"/>
                </a:solidFill>
                <a:effectLst/>
                <a:uLnTx/>
                <a:uFillTx/>
                <a:latin typeface="Times New Roman" pitchFamily="18" charset="0"/>
                <a:ea typeface="Times New Roman" pitchFamily="18" charset="0"/>
                <a:cs typeface="Times New Roman" pitchFamily="18" charset="0"/>
              </a:rPr>
              <a:t>_________ de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Dios, ha sido derramado en nuestros corazones por el Espíritu Santo que nos fue dado.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Dios siempre derrama su amor en nosotros. El amor de Dios no tiene </a:t>
            </a:r>
            <a:r>
              <a:rPr kumimoji="0" lang="es-ES" sz="4000" b="0" i="0" u="none" strike="noStrike" kern="1200" cap="none" spc="0" normalizeH="0" baseline="0" noProof="0" dirty="0" smtClean="0">
                <a:ln>
                  <a:noFill/>
                </a:ln>
                <a:effectLst/>
                <a:uLnTx/>
                <a:uFillTx/>
                <a:latin typeface="Times New Roman" pitchFamily="18" charset="0"/>
                <a:ea typeface="Times New Roman" pitchFamily="18" charset="0"/>
                <a:cs typeface="Times New Roman" pitchFamily="18" charset="0"/>
              </a:rPr>
              <a:t>límites.</a:t>
            </a:r>
            <a:endParaRPr kumimoji="0" lang="es-ES" sz="4000" b="0" i="1"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F1F19362-E00C-40D0-8A02-6E3302BDB0D7}"/>
              </a:ext>
            </a:extLst>
          </p:cNvPr>
          <p:cNvSpPr txBox="1"/>
          <p:nvPr/>
        </p:nvSpPr>
        <p:spPr>
          <a:xfrm>
            <a:off x="5728447" y="2782669"/>
            <a:ext cx="1398494"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amor </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720437"/>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889843"/>
            <a:ext cx="10569389" cy="3785652"/>
          </a:xfrm>
          <a:prstGeom prst="rect">
            <a:avLst/>
          </a:prstGeom>
        </p:spPr>
        <p:txBody>
          <a:bodyPr wrap="square">
            <a:spAutoFit/>
          </a:bodyPr>
          <a:lstStyle/>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Una de las pruebas más concluyentes de que una persona es salva es por el amor de Dios que se manifiesta en su vida día en día. Cuando nuestro corazón ha sido cambiado por Cristo, también nuestros pensamientos y acciones serán transformados. </a:t>
            </a:r>
            <a:endParaRPr kumimoji="0" lang="es-ES" sz="4000" b="0" i="1"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2150526888"/>
      </p:ext>
    </p:extLst>
  </p:cSld>
  <p:clrMapOvr>
    <a:masterClrMapping/>
  </p:clrMapOvr>
  <p:transition spd="slow">
    <p:strips dir="ru"/>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889843"/>
            <a:ext cx="10569389" cy="3785652"/>
          </a:xfrm>
          <a:prstGeom prst="rect">
            <a:avLst/>
          </a:prstGeom>
        </p:spPr>
        <p:txBody>
          <a:bodyPr wrap="square">
            <a:spAutoFit/>
          </a:bodyPr>
          <a:lstStyle/>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La hostilidad que sentíamos antes es reemplazada por Su santo amor. Jesucristo declaró en </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Marcos 12:30-31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el primer y gran mandamiento: </a:t>
            </a:r>
            <a:r>
              <a:rPr kumimoji="0" lang="es-ES" sz="4000" b="0" i="0"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_______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al Señor tu Dios con todo tu ________, y con toda tu _______, y con toda tu _______ y con todas tus_________.</a:t>
            </a:r>
            <a:endParaRPr kumimoji="0" lang="es-ES" sz="4000" b="0" i="1"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F1F19362-E00C-40D0-8A02-6E3302BDB0D7}"/>
              </a:ext>
            </a:extLst>
          </p:cNvPr>
          <p:cNvSpPr txBox="1"/>
          <p:nvPr/>
        </p:nvSpPr>
        <p:spPr>
          <a:xfrm>
            <a:off x="9514915" y="2087570"/>
            <a:ext cx="1721223"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amaras</a:t>
            </a:r>
            <a:endParaRPr lang="es-PA" sz="4000"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FAD2B7C2-241B-4519-B690-071DA37C3BB1}"/>
              </a:ext>
            </a:extLst>
          </p:cNvPr>
          <p:cNvSpPr txBox="1"/>
          <p:nvPr/>
        </p:nvSpPr>
        <p:spPr>
          <a:xfrm>
            <a:off x="7135815" y="2733901"/>
            <a:ext cx="2077572"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corazón</a:t>
            </a:r>
            <a:endParaRPr lang="es-PA" sz="4000"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F926BB98-EEB0-4FDD-AABD-21855BF864FB}"/>
              </a:ext>
            </a:extLst>
          </p:cNvPr>
          <p:cNvSpPr txBox="1"/>
          <p:nvPr/>
        </p:nvSpPr>
        <p:spPr>
          <a:xfrm>
            <a:off x="1643858" y="3312998"/>
            <a:ext cx="1553135"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alma</a:t>
            </a:r>
            <a:endParaRPr lang="es-PA" sz="4000" i="1"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4D1560AF-F772-4BC2-B236-986C520DBF97}"/>
              </a:ext>
            </a:extLst>
          </p:cNvPr>
          <p:cNvSpPr txBox="1"/>
          <p:nvPr/>
        </p:nvSpPr>
        <p:spPr>
          <a:xfrm>
            <a:off x="6972298" y="3355985"/>
            <a:ext cx="1539688"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mente</a:t>
            </a:r>
            <a:endParaRPr lang="es-PA" sz="4000" i="1"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692046A7-8DCF-4B39-937C-9549CC89DDF5}"/>
              </a:ext>
            </a:extLst>
          </p:cNvPr>
          <p:cNvSpPr txBox="1"/>
          <p:nvPr/>
        </p:nvSpPr>
        <p:spPr>
          <a:xfrm>
            <a:off x="1961775" y="3959329"/>
            <a:ext cx="1721223"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fuerzas</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046156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889843"/>
            <a:ext cx="10569389" cy="4401205"/>
          </a:xfrm>
          <a:prstGeom prst="rect">
            <a:avLst/>
          </a:prstGeom>
        </p:spPr>
        <p:txBody>
          <a:bodyPr wrap="square">
            <a:spAutoFit/>
          </a:bodyPr>
          <a:lstStyle/>
          <a:p>
            <a:pPr lvl="0" indent="-736600" algn="just" defTabSz="457200">
              <a:defRPr/>
            </a:pPr>
            <a:r>
              <a:rPr lang="es-ES" sz="4000" b="1" dirty="0">
                <a:latin typeface="Times New Roman" pitchFamily="18" charset="0"/>
                <a:ea typeface="Times New Roman" pitchFamily="18" charset="0"/>
                <a:cs typeface="Times New Roman" pitchFamily="18" charset="0"/>
              </a:rPr>
              <a:t>¡Un intenso amor a Dios y a otros ahora existe en lo más profundo del corazón regenerado!</a:t>
            </a:r>
          </a:p>
          <a:p>
            <a:pPr lvl="0" indent="-736600" algn="just" defTabSz="457200">
              <a:defRPr/>
            </a:pPr>
            <a:r>
              <a:rPr lang="es-ES" sz="4000" dirty="0">
                <a:latin typeface="Times New Roman" pitchFamily="18" charset="0"/>
                <a:ea typeface="Times New Roman" pitchFamily="18" charset="0"/>
                <a:cs typeface="Times New Roman" pitchFamily="18" charset="0"/>
              </a:rPr>
              <a:t>El Apóstol Juan podía hablar con autoridad porque repitió en Juan 13:34 las palabras de Cristo: </a:t>
            </a:r>
            <a:r>
              <a:rPr lang="es-ES" sz="4000" i="1" dirty="0">
                <a:solidFill>
                  <a:srgbClr val="FFFF00"/>
                </a:solidFill>
                <a:latin typeface="Times New Roman" pitchFamily="18" charset="0"/>
                <a:ea typeface="Times New Roman" pitchFamily="18" charset="0"/>
                <a:cs typeface="Times New Roman" pitchFamily="18" charset="0"/>
              </a:rPr>
              <a:t>Un mandamiento nuevo os doy: Que os________ unos a otros; como yo os he_________, que también os _______unos a otros</a:t>
            </a:r>
            <a:r>
              <a:rPr lang="es-ES" sz="4000" dirty="0">
                <a:latin typeface="Times New Roman" pitchFamily="18" charset="0"/>
                <a:ea typeface="Times New Roman" pitchFamily="18" charset="0"/>
                <a:cs typeface="Times New Roman" pitchFamily="18" charset="0"/>
              </a:rPr>
              <a:t>. </a:t>
            </a:r>
            <a:endParaRPr kumimoji="0" lang="es-ES" sz="4000" b="0" i="1"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F1F19362-E00C-40D0-8A02-6E3302BDB0D7}"/>
              </a:ext>
            </a:extLst>
          </p:cNvPr>
          <p:cNvSpPr txBox="1"/>
          <p:nvPr/>
        </p:nvSpPr>
        <p:spPr>
          <a:xfrm>
            <a:off x="9495117" y="3326562"/>
            <a:ext cx="1721223"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améis</a:t>
            </a:r>
            <a:endParaRPr lang="es-PA" sz="4000"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FAD2B7C2-241B-4519-B690-071DA37C3BB1}"/>
              </a:ext>
            </a:extLst>
          </p:cNvPr>
          <p:cNvSpPr txBox="1"/>
          <p:nvPr/>
        </p:nvSpPr>
        <p:spPr>
          <a:xfrm>
            <a:off x="8182159" y="3944528"/>
            <a:ext cx="2077572"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amado</a:t>
            </a:r>
            <a:endParaRPr lang="es-PA" sz="4000"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F926BB98-EEB0-4FDD-AABD-21855BF864FB}"/>
              </a:ext>
            </a:extLst>
          </p:cNvPr>
          <p:cNvSpPr txBox="1"/>
          <p:nvPr/>
        </p:nvSpPr>
        <p:spPr>
          <a:xfrm>
            <a:off x="3356535" y="4549589"/>
            <a:ext cx="1553135"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améis</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046401"/>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347043"/>
            <a:ext cx="10569389" cy="2554545"/>
          </a:xfrm>
          <a:prstGeom prst="rect">
            <a:avLst/>
          </a:prstGeom>
        </p:spPr>
        <p:txBody>
          <a:bodyPr wrap="square">
            <a:spAutoFit/>
          </a:bodyPr>
          <a:lstStyle/>
          <a:p>
            <a:pPr lvl="0" indent="-736600" algn="just" defTabSz="457200">
              <a:defRPr/>
            </a:pPr>
            <a:r>
              <a:rPr lang="es-ES" sz="4000" b="1" dirty="0">
                <a:latin typeface="Times New Roman" pitchFamily="18" charset="0"/>
                <a:ea typeface="Times New Roman" pitchFamily="18" charset="0"/>
                <a:cs typeface="Times New Roman" pitchFamily="18" charset="0"/>
              </a:rPr>
              <a:t>El Señor Jesucristo manda que amemos como Él ama. </a:t>
            </a:r>
          </a:p>
          <a:p>
            <a:pPr lvl="0" indent="-736600" algn="just" defTabSz="457200">
              <a:defRPr/>
            </a:pPr>
            <a:r>
              <a:rPr lang="es-ES" sz="4000" dirty="0">
                <a:latin typeface="Times New Roman" pitchFamily="18" charset="0"/>
                <a:ea typeface="Times New Roman" pitchFamily="18" charset="0"/>
                <a:cs typeface="Times New Roman" pitchFamily="18" charset="0"/>
              </a:rPr>
              <a:t>No es sólo un decir que amamos, sino amamos en verdad y con nuestros hechos. </a:t>
            </a:r>
            <a:endParaRPr kumimoji="0" lang="es-ES" sz="4000" b="0" i="1"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3930304015"/>
      </p:ext>
    </p:extLst>
  </p:cSld>
  <p:clrMapOvr>
    <a:masterClrMapping/>
  </p:clrMapOvr>
  <p:transition spd="slow">
    <p:strips dir="ru"/>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732641"/>
            <a:ext cx="10569389" cy="5016758"/>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En la familia de Dios somos objetos del amor del Padre y también de los hermanos. Pocos se dieron cuenta de ese amor como el Apóstol Juan, “el apóstol del amor.” En 1ª de Juan 3:14 él declaró con firmeza: </a:t>
            </a:r>
            <a:r>
              <a:rPr lang="es-ES" sz="4000" i="1" dirty="0">
                <a:solidFill>
                  <a:srgbClr val="FFFF00"/>
                </a:solidFill>
                <a:latin typeface="Times New Roman" pitchFamily="18" charset="0"/>
                <a:ea typeface="Times New Roman" pitchFamily="18" charset="0"/>
                <a:cs typeface="Times New Roman" pitchFamily="18" charset="0"/>
              </a:rPr>
              <a:t>Nosotros ____________ que hemos pasado de muerte a______, en que ___________ a los ___________. El que no ama a su hermano, permanece en muerte.</a:t>
            </a:r>
          </a:p>
        </p:txBody>
      </p:sp>
      <p:sp>
        <p:nvSpPr>
          <p:cNvPr id="3" name="CuadroTexto 2">
            <a:extLst>
              <a:ext uri="{FF2B5EF4-FFF2-40B4-BE49-F238E27FC236}">
                <a16:creationId xmlns:a16="http://schemas.microsoft.com/office/drawing/2014/main" id="{F1F19362-E00C-40D0-8A02-6E3302BDB0D7}"/>
              </a:ext>
            </a:extLst>
          </p:cNvPr>
          <p:cNvSpPr txBox="1"/>
          <p:nvPr/>
        </p:nvSpPr>
        <p:spPr>
          <a:xfrm>
            <a:off x="6002990" y="3192269"/>
            <a:ext cx="2194111"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sabemos</a:t>
            </a:r>
            <a:endParaRPr lang="es-PA" sz="4000"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FAD2B7C2-241B-4519-B690-071DA37C3BB1}"/>
              </a:ext>
            </a:extLst>
          </p:cNvPr>
          <p:cNvSpPr txBox="1"/>
          <p:nvPr/>
        </p:nvSpPr>
        <p:spPr>
          <a:xfrm>
            <a:off x="5270127" y="3787810"/>
            <a:ext cx="1079125"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vida</a:t>
            </a:r>
            <a:endParaRPr lang="es-PA" sz="4000" i="1"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F926BB98-EEB0-4FDD-AABD-21855BF864FB}"/>
              </a:ext>
            </a:extLst>
          </p:cNvPr>
          <p:cNvSpPr txBox="1"/>
          <p:nvPr/>
        </p:nvSpPr>
        <p:spPr>
          <a:xfrm>
            <a:off x="8861050" y="3749709"/>
            <a:ext cx="1948702"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amamos </a:t>
            </a:r>
            <a:endParaRPr lang="es-PA" sz="4000" i="1"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A5558A5A-6199-42FB-8E89-B9449383BC6C}"/>
              </a:ext>
            </a:extLst>
          </p:cNvPr>
          <p:cNvSpPr txBox="1"/>
          <p:nvPr/>
        </p:nvSpPr>
        <p:spPr>
          <a:xfrm>
            <a:off x="2233896" y="4417893"/>
            <a:ext cx="2194110"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hermanos</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4782903"/>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4" y="751448"/>
            <a:ext cx="10569389" cy="2554545"/>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En 1ª de Juan 3:18 el Apóstol Juan da esta exhortación: </a:t>
            </a:r>
            <a:r>
              <a:rPr lang="es-ES" sz="4000" i="1" dirty="0">
                <a:solidFill>
                  <a:srgbClr val="FFFF00"/>
                </a:solidFill>
                <a:latin typeface="Times New Roman" pitchFamily="18" charset="0"/>
                <a:ea typeface="Times New Roman" pitchFamily="18" charset="0"/>
                <a:cs typeface="Times New Roman" pitchFamily="18" charset="0"/>
              </a:rPr>
              <a:t>Hijitos míos, no_______ de palabra ni de lengua, sino de_______ y en verdad.</a:t>
            </a:r>
            <a:r>
              <a:rPr lang="es-ES" sz="4000" dirty="0">
                <a:latin typeface="Times New Roman" pitchFamily="18" charset="0"/>
                <a:ea typeface="Times New Roman" pitchFamily="18" charset="0"/>
                <a:cs typeface="Times New Roman" pitchFamily="18" charset="0"/>
              </a:rPr>
              <a:t> Es imposible dar demasiado énfasis a esta verdad. </a:t>
            </a:r>
          </a:p>
        </p:txBody>
      </p:sp>
      <p:sp>
        <p:nvSpPr>
          <p:cNvPr id="3" name="CuadroTexto 2">
            <a:extLst>
              <a:ext uri="{FF2B5EF4-FFF2-40B4-BE49-F238E27FC236}">
                <a16:creationId xmlns:a16="http://schemas.microsoft.com/office/drawing/2014/main" id="{F1F19362-E00C-40D0-8A02-6E3302BDB0D7}"/>
              </a:ext>
            </a:extLst>
          </p:cNvPr>
          <p:cNvSpPr txBox="1"/>
          <p:nvPr/>
        </p:nvSpPr>
        <p:spPr>
          <a:xfrm>
            <a:off x="7265146" y="1369689"/>
            <a:ext cx="2194111"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améis</a:t>
            </a:r>
            <a:endParaRPr lang="es-PA" sz="4000"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FAD2B7C2-241B-4519-B690-071DA37C3BB1}"/>
              </a:ext>
            </a:extLst>
          </p:cNvPr>
          <p:cNvSpPr txBox="1"/>
          <p:nvPr/>
        </p:nvSpPr>
        <p:spPr>
          <a:xfrm>
            <a:off x="5898586" y="2010507"/>
            <a:ext cx="1683314"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hecho</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2573935"/>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4" y="751448"/>
            <a:ext cx="10569389" cy="4401205"/>
          </a:xfrm>
          <a:prstGeom prst="rect">
            <a:avLst/>
          </a:prstGeom>
        </p:spPr>
        <p:txBody>
          <a:bodyPr wrap="square">
            <a:spAutoFit/>
          </a:bodyPr>
          <a:lstStyle/>
          <a:p>
            <a:pPr lvl="0" indent="-736600" algn="just" defTabSz="457200">
              <a:defRPr/>
            </a:pPr>
            <a:r>
              <a:rPr lang="es-ES" sz="4000" dirty="0">
                <a:latin typeface="Times New Roman" pitchFamily="18" charset="0"/>
                <a:ea typeface="Times New Roman" pitchFamily="18" charset="0"/>
                <a:cs typeface="Times New Roman" pitchFamily="18" charset="0"/>
              </a:rPr>
              <a:t>En 1ª de Juan 4:11-12 también dice: </a:t>
            </a:r>
            <a:r>
              <a:rPr lang="es-ES" sz="4000" i="1" dirty="0">
                <a:solidFill>
                  <a:srgbClr val="FFFF00"/>
                </a:solidFill>
                <a:latin typeface="Times New Roman" pitchFamily="18" charset="0"/>
                <a:ea typeface="Times New Roman" pitchFamily="18" charset="0"/>
                <a:cs typeface="Times New Roman" pitchFamily="18" charset="0"/>
              </a:rPr>
              <a:t>Amados, si Dios nos ha amado así, debemos también nosotros ________ unos a otros. Nadie ha visto jamás a Dios. Si nos amamos unos a otros, Dios permanece en nosotros, y Su _____ se ha perfeccionado en nosotros. </a:t>
            </a:r>
            <a:r>
              <a:rPr lang="es-ES" sz="4000" dirty="0">
                <a:latin typeface="Times New Roman" pitchFamily="18" charset="0"/>
                <a:ea typeface="Times New Roman" pitchFamily="18" charset="0"/>
                <a:cs typeface="Times New Roman" pitchFamily="18" charset="0"/>
              </a:rPr>
              <a:t>¿Ama usted a los hermanos en Cristo de esa manera? ___________</a:t>
            </a:r>
          </a:p>
        </p:txBody>
      </p:sp>
      <p:sp>
        <p:nvSpPr>
          <p:cNvPr id="5" name="CuadroTexto 4">
            <a:extLst>
              <a:ext uri="{FF2B5EF4-FFF2-40B4-BE49-F238E27FC236}">
                <a16:creationId xmlns:a16="http://schemas.microsoft.com/office/drawing/2014/main" id="{F926BB98-EEB0-4FDD-AABD-21855BF864FB}"/>
              </a:ext>
            </a:extLst>
          </p:cNvPr>
          <p:cNvSpPr txBox="1"/>
          <p:nvPr/>
        </p:nvSpPr>
        <p:spPr>
          <a:xfrm>
            <a:off x="972296" y="1968500"/>
            <a:ext cx="2088404"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amarnos </a:t>
            </a:r>
            <a:endParaRPr lang="es-PA" sz="4000" i="1"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A5558A5A-6199-42FB-8E89-B9449383BC6C}"/>
              </a:ext>
            </a:extLst>
          </p:cNvPr>
          <p:cNvSpPr txBox="1"/>
          <p:nvPr/>
        </p:nvSpPr>
        <p:spPr>
          <a:xfrm>
            <a:off x="8278157" y="3179007"/>
            <a:ext cx="1568824"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amor</a:t>
            </a:r>
            <a:endParaRPr lang="es-PA" sz="4000" i="1"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667BFD49-D2D2-4028-A859-2C357A87CE6F}"/>
              </a:ext>
            </a:extLst>
          </p:cNvPr>
          <p:cNvSpPr txBox="1"/>
          <p:nvPr/>
        </p:nvSpPr>
        <p:spPr>
          <a:xfrm>
            <a:off x="8113989" y="4419949"/>
            <a:ext cx="2922311" cy="707886"/>
          </a:xfrm>
          <a:prstGeom prst="rect">
            <a:avLst/>
          </a:prstGeom>
          <a:noFill/>
        </p:spPr>
        <p:txBody>
          <a:bodyPr wrap="square" rtlCol="0">
            <a:spAutoFit/>
          </a:bodyPr>
          <a:lstStyle/>
          <a:p>
            <a:r>
              <a:rPr lang="es-ES" sz="4000" i="1" dirty="0">
                <a:solidFill>
                  <a:srgbClr val="FFFF00"/>
                </a:solidFill>
                <a:latin typeface="Times New Roman" panose="02020603050405020304" pitchFamily="18" charset="0"/>
                <a:cs typeface="Times New Roman" panose="02020603050405020304" pitchFamily="18" charset="0"/>
              </a:rPr>
              <a:t>??????????</a:t>
            </a:r>
            <a:endParaRPr lang="es-PA" sz="4000"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9464532"/>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147703"/>
            <a:ext cx="10351995" cy="3785652"/>
          </a:xfrm>
          <a:prstGeom prst="rect">
            <a:avLst/>
          </a:prstGeom>
        </p:spPr>
        <p:txBody>
          <a:bodyPr wrap="square">
            <a:spAutoFit/>
          </a:bodyPr>
          <a:lstStyle/>
          <a:p>
            <a:pPr marL="685800" marR="0" lvl="0" indent="-68580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8.	Tenemos </a:t>
            </a:r>
            <a:r>
              <a:rPr kumimoji="0" lang="es-ES" sz="4000" b="1"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deseos, actitudes, actividades y metas nuevas</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 como resultado de la salvación.</a:t>
            </a:r>
          </a:p>
          <a:p>
            <a:pPr marL="1435100" marR="0" lvl="0" indent="-68580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a.	Dios nos da una orden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en </a:t>
            </a:r>
            <a:r>
              <a:rPr lang="es-ES" sz="4000" dirty="0">
                <a:latin typeface="Times New Roman" pitchFamily="18" charset="0"/>
                <a:ea typeface="Times New Roman" pitchFamily="18" charset="0"/>
                <a:cs typeface="Times New Roman" pitchFamily="18" charset="0"/>
              </a:rPr>
              <a:t>1</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ª de Pedro 1:14-16 que no solam</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ente tengamos el nombre “santo,” sino que vivamos una vida santa en obediencia a Dios:</a:t>
            </a:r>
            <a:endPar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2538075317"/>
      </p:ext>
    </p:extLst>
  </p:cSld>
  <p:clrMapOvr>
    <a:masterClrMapping/>
  </p:clrMapOvr>
  <p:transition spd="slow">
    <p:strips dir="ru"/>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96290" y="1122303"/>
            <a:ext cx="9973303" cy="3785652"/>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Como hijos___________, no os conforméis a los deseos que antes tenías estando en vuestra ignorancia; sino, como Aquel que os llamó es santo, sed también vosotros______ en toda vuestra manera de vivir; porque escrito está: Sed_______, porque yo soy santo. </a:t>
            </a:r>
          </a:p>
        </p:txBody>
      </p:sp>
      <p:sp>
        <p:nvSpPr>
          <p:cNvPr id="3" name="CuadroTexto 2">
            <a:extLst>
              <a:ext uri="{FF2B5EF4-FFF2-40B4-BE49-F238E27FC236}">
                <a16:creationId xmlns:a16="http://schemas.microsoft.com/office/drawing/2014/main" id="{41630722-F0EB-3DE4-F7CD-E27AE10AE33D}"/>
              </a:ext>
            </a:extLst>
          </p:cNvPr>
          <p:cNvSpPr txBox="1"/>
          <p:nvPr/>
        </p:nvSpPr>
        <p:spPr>
          <a:xfrm>
            <a:off x="4329950" y="1122303"/>
            <a:ext cx="261694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obedientes</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4" name="CuadroTexto 3">
            <a:extLst>
              <a:ext uri="{FF2B5EF4-FFF2-40B4-BE49-F238E27FC236}">
                <a16:creationId xmlns:a16="http://schemas.microsoft.com/office/drawing/2014/main" id="{9924236F-7133-3489-B5BF-87E81E511872}"/>
              </a:ext>
            </a:extLst>
          </p:cNvPr>
          <p:cNvSpPr txBox="1"/>
          <p:nvPr/>
        </p:nvSpPr>
        <p:spPr>
          <a:xfrm>
            <a:off x="7927788" y="2965798"/>
            <a:ext cx="164128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santos</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5" name="CuadroTexto 4">
            <a:extLst>
              <a:ext uri="{FF2B5EF4-FFF2-40B4-BE49-F238E27FC236}">
                <a16:creationId xmlns:a16="http://schemas.microsoft.com/office/drawing/2014/main" id="{309A044A-AFDC-C4EE-E617-E235C15972C8}"/>
              </a:ext>
            </a:extLst>
          </p:cNvPr>
          <p:cNvSpPr txBox="1"/>
          <p:nvPr/>
        </p:nvSpPr>
        <p:spPr>
          <a:xfrm>
            <a:off x="2629801" y="4158504"/>
            <a:ext cx="170014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santos</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862032507"/>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130952"/>
            <a:ext cx="10569389" cy="3170099"/>
          </a:xfrm>
          <a:prstGeom prst="rect">
            <a:avLst/>
          </a:prstGeom>
        </p:spPr>
        <p:txBody>
          <a:bodyPr wrap="square">
            <a:spAutoFit/>
          </a:bodyPr>
          <a:lstStyle/>
          <a:p>
            <a:pPr marR="0" lvl="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Ahora que somos hijos de Dios, Él continúa haciendo cambios en nosotros conforme a Su naturaleza. Encontrará que las cosas que antes hacía no producen la misma satisfacción. ¡Ahora todo es diferente! ¿Por qué vienen estos cambios? </a:t>
            </a:r>
            <a:endPar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1270178423"/>
      </p:ext>
    </p:extLst>
  </p:cSld>
  <p:clrMapOvr>
    <a:masterClrMapping/>
  </p:clrMapOvr>
  <p:transition spd="slow">
    <p:strips dir="ru"/>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813452"/>
            <a:ext cx="10569389" cy="3785652"/>
          </a:xfrm>
          <a:prstGeom prst="rect">
            <a:avLst/>
          </a:prstGeom>
        </p:spPr>
        <p:txBody>
          <a:bodyPr wrap="square">
            <a:spAutoFit/>
          </a:bodyPr>
          <a:lstStyle/>
          <a:p>
            <a:pPr marR="0" lvl="0" algn="just" defTabSz="457200" rtl="0" eaLnBrk="1" fontAlgn="auto" latinLnBrk="0" hangingPunct="1">
              <a:lnSpc>
                <a:spcPct val="100000"/>
              </a:lnSpc>
              <a:spcBef>
                <a:spcPts val="0"/>
              </a:spcBef>
              <a:spcAft>
                <a:spcPts val="0"/>
              </a:spcAft>
              <a:buClrTx/>
              <a:buSzTx/>
              <a:buFontTx/>
              <a:buNone/>
              <a:tabLst/>
              <a:defRPr/>
            </a:pP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Efesios 2:10 explica: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Porque somos hechura suya, ___________ en Cristo Jesús para buenas obras, las cuales Dios preparó de antemano para que anduviésemos en ellas. </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Tenemos una nueva vida en Jesucristo y ahora le pertenecemos a El y no al mundo.</a:t>
            </a:r>
            <a:endPar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54CA618D-C60D-3260-9CA5-EAFD019D2419}"/>
              </a:ext>
            </a:extLst>
          </p:cNvPr>
          <p:cNvSpPr txBox="1"/>
          <p:nvPr/>
        </p:nvSpPr>
        <p:spPr>
          <a:xfrm>
            <a:off x="1578131" y="1446213"/>
            <a:ext cx="233029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creados</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05454266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6700" y="1299538"/>
            <a:ext cx="9843994" cy="2554545"/>
          </a:xfrm>
          <a:prstGeom prst="rect">
            <a:avLst/>
          </a:prstGeom>
        </p:spPr>
        <p:txBody>
          <a:bodyPr wrap="square">
            <a:spAutoFit/>
          </a:bodyPr>
          <a:lstStyle/>
          <a:p>
            <a:pPr marL="685800" marR="0" lvl="0" indent="-68580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b.	Dios espera que haya cambios en nuestra vida que sean visibles a nosotros y a otros. Nuestras acciones deben estar de acuerdo con nuestra identificación con Cristo. </a:t>
            </a:r>
            <a:endPar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2278479420"/>
      </p:ext>
    </p:extLst>
  </p:cSld>
  <p:clrMapOvr>
    <a:masterClrMapping/>
  </p:clrMapOvr>
  <p:transition spd="slow">
    <p:strips dir="ru"/>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73300" y="1299538"/>
            <a:ext cx="9107394" cy="3785652"/>
          </a:xfrm>
          <a:prstGeom prst="rect">
            <a:avLst/>
          </a:prstGeom>
        </p:spPr>
        <p:txBody>
          <a:bodyPr wrap="square">
            <a:spAutoFit/>
          </a:bodyPr>
          <a:lstStyle/>
          <a:p>
            <a:pPr algn="just" defTabSz="457200">
              <a:defRPr/>
            </a:pPr>
            <a:r>
              <a:rPr lang="es-ES" sz="4000" dirty="0">
                <a:solidFill>
                  <a:prstClr val="white"/>
                </a:solidFill>
                <a:latin typeface="Times New Roman" pitchFamily="18" charset="0"/>
                <a:ea typeface="Times New Roman" pitchFamily="18" charset="0"/>
                <a:cs typeface="Times New Roman" pitchFamily="18" charset="0"/>
              </a:rPr>
              <a:t>Después de “nacer de nuevo</a:t>
            </a:r>
            <a:r>
              <a:rPr lang="es-ES" sz="4000" dirty="0" smtClean="0">
                <a:solidFill>
                  <a:prstClr val="white"/>
                </a:solidFill>
                <a:latin typeface="Times New Roman" pitchFamily="18" charset="0"/>
                <a:ea typeface="Times New Roman" pitchFamily="18" charset="0"/>
                <a:cs typeface="Times New Roman" pitchFamily="18" charset="0"/>
              </a:rPr>
              <a:t>,” </a:t>
            </a:r>
            <a:r>
              <a:rPr kumimoji="0" lang="es-ES" sz="4000" b="0" i="0" u="none" strike="noStrike" kern="1200" cap="none" spc="0" normalizeH="0" baseline="0" noProof="0" dirty="0" smtClean="0">
                <a:ln>
                  <a:noFill/>
                </a:ln>
                <a:solidFill>
                  <a:prstClr val="white"/>
                </a:solidFill>
                <a:effectLst/>
                <a:uLnTx/>
                <a:uFillTx/>
                <a:latin typeface="Times New Roman" pitchFamily="18" charset="0"/>
                <a:ea typeface="Times New Roman" pitchFamily="18" charset="0"/>
                <a:cs typeface="Times New Roman" pitchFamily="18" charset="0"/>
              </a:rPr>
              <a:t>Dios </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quiere que tengamos un desarrollo normal en nuestra nueva vida cristiana. </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2ª de Pedro 3:18 </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somos amonestados: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Antes bien, __________en la gracia y el conocimiento de nuestro Señor y Salvador Jesucristo. </a:t>
            </a:r>
          </a:p>
        </p:txBody>
      </p:sp>
      <p:sp>
        <p:nvSpPr>
          <p:cNvPr id="3" name="CuadroTexto 2">
            <a:extLst>
              <a:ext uri="{FF2B5EF4-FFF2-40B4-BE49-F238E27FC236}">
                <a16:creationId xmlns:a16="http://schemas.microsoft.com/office/drawing/2014/main" id="{54CA618D-C60D-3260-9CA5-EAFD019D2419}"/>
              </a:ext>
            </a:extLst>
          </p:cNvPr>
          <p:cNvSpPr txBox="1"/>
          <p:nvPr/>
        </p:nvSpPr>
        <p:spPr>
          <a:xfrm>
            <a:off x="2760531" y="3736611"/>
            <a:ext cx="165560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creced</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222593519"/>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299538"/>
            <a:ext cx="10569389" cy="2554545"/>
          </a:xfrm>
          <a:prstGeom prst="rect">
            <a:avLst/>
          </a:prstGeom>
        </p:spPr>
        <p:txBody>
          <a:bodyPr wrap="square">
            <a:spAutoFit/>
          </a:bodyPr>
          <a:lstStyle/>
          <a:p>
            <a:pPr marR="0" lvl="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El Apóstol Pablo también mostró </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en Filipenses 3:13-14 s</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u deseo de crecer en la gracia y el conocimiento del Señor cuando declaró humildemente:</a:t>
            </a:r>
            <a:endPar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549662675"/>
      </p:ext>
    </p:extLst>
  </p:cSld>
  <p:clrMapOvr>
    <a:masterClrMapping/>
  </p:clrMapOvr>
  <p:transition spd="slow">
    <p:strips dir="ru"/>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299538"/>
            <a:ext cx="10569389" cy="3170099"/>
          </a:xfrm>
          <a:prstGeom prst="rect">
            <a:avLst/>
          </a:prstGeom>
        </p:spPr>
        <p:txBody>
          <a:bodyPr wrap="square">
            <a:spAutoFit/>
          </a:bodyPr>
          <a:lstStyle/>
          <a:p>
            <a:pPr marR="0" lvl="0" algn="just" defTabSz="4572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Hermanos, yo mismo no pretendo haberlo ya alcanzado; pero una cosa hago:____________ ciertamente lo que queda atrás, y extendiéndome a lo que está delante, </a:t>
            </a:r>
            <a:r>
              <a:rPr kumimoji="0" lang="es-ES" sz="4000" b="1" i="1" u="sng"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prosigo a la meta</a:t>
            </a:r>
            <a:r>
              <a:rPr kumimoji="0" lang="es-ES" sz="4000" b="1"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 al premio del supremo llamamiento de Dios en Cristo Jesús. </a:t>
            </a:r>
          </a:p>
        </p:txBody>
      </p:sp>
      <p:sp>
        <p:nvSpPr>
          <p:cNvPr id="3" name="CuadroTexto 2">
            <a:extLst>
              <a:ext uri="{FF2B5EF4-FFF2-40B4-BE49-F238E27FC236}">
                <a16:creationId xmlns:a16="http://schemas.microsoft.com/office/drawing/2014/main" id="{54CA618D-C60D-3260-9CA5-EAFD019D2419}"/>
              </a:ext>
            </a:extLst>
          </p:cNvPr>
          <p:cNvSpPr txBox="1"/>
          <p:nvPr/>
        </p:nvSpPr>
        <p:spPr>
          <a:xfrm>
            <a:off x="8386919" y="1935162"/>
            <a:ext cx="238268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olvidando</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031731432"/>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875798"/>
            <a:ext cx="10569389" cy="4401205"/>
          </a:xfrm>
          <a:prstGeom prst="rect">
            <a:avLst/>
          </a:prstGeom>
        </p:spPr>
        <p:txBody>
          <a:bodyPr wrap="square">
            <a:spAutoFit/>
          </a:bodyPr>
          <a:lstStyle/>
          <a:p>
            <a:pPr marR="0" lvl="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Para poder crecer es necesario alimentarse diariamente con la Palabra de Dios. No sólo debemos estudiar la Biblia y meditar en ella, sino es indispensable asistir fielmente a los cultos y servicios donde se predica la sana doctrina de la Palabra de Dios. ¡Esto es extremadamente importante!</a:t>
            </a:r>
          </a:p>
        </p:txBody>
      </p:sp>
    </p:spTree>
    <p:extLst>
      <p:ext uri="{BB962C8B-B14F-4D97-AF65-F5344CB8AC3E}">
        <p14:creationId xmlns:p14="http://schemas.microsoft.com/office/powerpoint/2010/main" val="2295748352"/>
      </p:ext>
    </p:extLst>
  </p:cSld>
  <p:clrMapOvr>
    <a:masterClrMapping/>
  </p:clrMapOvr>
  <p:transition spd="slow">
    <p:strips dir="ru"/>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1800" y="999341"/>
            <a:ext cx="9678894" cy="3170099"/>
          </a:xfrm>
          <a:prstGeom prst="rect">
            <a:avLst/>
          </a:prstGeom>
        </p:spPr>
        <p:txBody>
          <a:bodyPr wrap="square">
            <a:spAutoFit/>
          </a:bodyPr>
          <a:lstStyle/>
          <a:p>
            <a:pPr marL="749300" marR="0" lvl="0" indent="-749300" algn="just" defTabSz="457200" rtl="0" eaLnBrk="1" fontAlgn="auto" latinLnBrk="0" hangingPunct="1">
              <a:lnSpc>
                <a:spcPct val="100000"/>
              </a:lnSpc>
              <a:spcBef>
                <a:spcPts val="0"/>
              </a:spcBef>
              <a:spcAft>
                <a:spcPts val="0"/>
              </a:spcAft>
              <a:buClrTx/>
              <a:buSzTx/>
              <a:buFontTx/>
              <a:buNone/>
              <a:tabLst/>
              <a:defRPr/>
            </a:pPr>
            <a:r>
              <a:rPr lang="es-ES" sz="4000" dirty="0">
                <a:solidFill>
                  <a:prstClr val="white"/>
                </a:solidFill>
                <a:latin typeface="Times New Roman" pitchFamily="18" charset="0"/>
                <a:ea typeface="Times New Roman" pitchFamily="18" charset="0"/>
                <a:cs typeface="Times New Roman" pitchFamily="18" charset="0"/>
              </a:rPr>
              <a:t>c</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	</a:t>
            </a:r>
            <a:r>
              <a:rPr kumimoji="0" lang="es-ES" sz="4000" b="1"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Como verdaderos cristianos desearemos seguir al Señor Jesucristo con fidelidad. </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En Juan 10:27 Jesucristo </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dijo: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Mis ovejas oyen mi voz, y yo las conozco, y me________. </a:t>
            </a:r>
            <a:endPar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804EC345-1601-4761-A1FC-05881FB5FB3D}"/>
              </a:ext>
            </a:extLst>
          </p:cNvPr>
          <p:cNvSpPr txBox="1"/>
          <p:nvPr/>
        </p:nvSpPr>
        <p:spPr>
          <a:xfrm>
            <a:off x="3347244" y="3429000"/>
            <a:ext cx="1758156"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siguen</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2394819"/>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76500" y="910441"/>
            <a:ext cx="8866094" cy="3785652"/>
          </a:xfrm>
          <a:prstGeom prst="rect">
            <a:avLst/>
          </a:prstGeom>
        </p:spPr>
        <p:txBody>
          <a:bodyPr wrap="square">
            <a:spAutoFit/>
          </a:bodyPr>
          <a:lstStyle/>
          <a:p>
            <a:pPr marR="0" lvl="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Nuestra conducta tiene que manifestar la vida que ahora tenemos en Cristo. </a:t>
            </a:r>
            <a:r>
              <a:rPr lang="es-ES" sz="4000" dirty="0">
                <a:latin typeface="Times New Roman" pitchFamily="18" charset="0"/>
                <a:ea typeface="Times New Roman" pitchFamily="18" charset="0"/>
                <a:cs typeface="Times New Roman" pitchFamily="18" charset="0"/>
              </a:rPr>
              <a:t>1</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ª de Juan 2:6 </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se nos dice cómo vivir: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Él que dice que permanece en, _____ debe andar como	___ anduvo. </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¿Cómo anduvo Jesús? ¡Él vivió en obediencia a Su Padre! </a:t>
            </a:r>
          </a:p>
        </p:txBody>
      </p:sp>
      <p:sp>
        <p:nvSpPr>
          <p:cNvPr id="3" name="CuadroTexto 2">
            <a:extLst>
              <a:ext uri="{FF2B5EF4-FFF2-40B4-BE49-F238E27FC236}">
                <a16:creationId xmlns:a16="http://schemas.microsoft.com/office/drawing/2014/main" id="{804EC345-1601-4761-A1FC-05881FB5FB3D}"/>
              </a:ext>
            </a:extLst>
          </p:cNvPr>
          <p:cNvSpPr txBox="1"/>
          <p:nvPr/>
        </p:nvSpPr>
        <p:spPr>
          <a:xfrm>
            <a:off x="7601744" y="2752467"/>
            <a:ext cx="1464468"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Él</a:t>
            </a:r>
            <a:endParaRPr lang="es-PA" sz="4000"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C3F1AEAD-57A0-4AFB-8868-B497DD9455DD}"/>
              </a:ext>
            </a:extLst>
          </p:cNvPr>
          <p:cNvSpPr txBox="1"/>
          <p:nvPr/>
        </p:nvSpPr>
        <p:spPr>
          <a:xfrm>
            <a:off x="3965179" y="3400693"/>
            <a:ext cx="1250156"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Él </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1417457"/>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779403"/>
            <a:ext cx="10351995" cy="3170099"/>
          </a:xfrm>
          <a:prstGeom prst="rect">
            <a:avLst/>
          </a:prstGeom>
        </p:spPr>
        <p:txBody>
          <a:bodyPr wrap="square">
            <a:spAutoFit/>
          </a:bodyPr>
          <a:lstStyle/>
          <a:p>
            <a:pPr lvl="0" algn="just" defTabSz="457200">
              <a:defRPr/>
            </a:pPr>
            <a:r>
              <a:rPr lang="es-ES" sz="4000" dirty="0">
                <a:latin typeface="Times New Roman" pitchFamily="18" charset="0"/>
                <a:ea typeface="Times New Roman" pitchFamily="18" charset="0"/>
                <a:cs typeface="Times New Roman" pitchFamily="18" charset="0"/>
              </a:rPr>
              <a:t>En </a:t>
            </a:r>
            <a:r>
              <a:rPr lang="es-ES" sz="4000" i="1" dirty="0">
                <a:latin typeface="Times New Roman" pitchFamily="18" charset="0"/>
                <a:ea typeface="Times New Roman" pitchFamily="18" charset="0"/>
                <a:cs typeface="Times New Roman" pitchFamily="18" charset="0"/>
              </a:rPr>
              <a:t>Romanos 12:2 </a:t>
            </a:r>
            <a:r>
              <a:rPr lang="es-ES" sz="4000" dirty="0">
                <a:solidFill>
                  <a:prstClr val="white"/>
                </a:solidFill>
                <a:latin typeface="Times New Roman" pitchFamily="18" charset="0"/>
                <a:ea typeface="Times New Roman" pitchFamily="18" charset="0"/>
                <a:cs typeface="Times New Roman" pitchFamily="18" charset="0"/>
              </a:rPr>
              <a:t>el Apóstol Pablo nos manda: </a:t>
            </a:r>
            <a:r>
              <a:rPr lang="es-ES" sz="4000" i="1" dirty="0">
                <a:solidFill>
                  <a:srgbClr val="FFFF00"/>
                </a:solidFill>
                <a:latin typeface="Times New Roman" pitchFamily="18" charset="0"/>
                <a:ea typeface="Times New Roman" pitchFamily="18" charset="0"/>
                <a:cs typeface="Times New Roman" pitchFamily="18" charset="0"/>
              </a:rPr>
              <a:t>No os _________ a este siglo, sino ___________ por medio de la renovación de vuestro ____________, para que comprobéis cuál sea la buena voluntad de Dios, agradable y perfecta. </a:t>
            </a:r>
            <a:endParaRPr lang="es-ES" sz="4000" dirty="0">
              <a:solidFill>
                <a:srgbClr val="FFFF00"/>
              </a:solidFill>
              <a:latin typeface="Times New Roman" pitchFamily="18" charset="0"/>
              <a:ea typeface="Times New Roman" pitchFamily="18" charset="0"/>
              <a:cs typeface="Times New Roman" pitchFamily="18" charset="0"/>
            </a:endParaRPr>
          </a:p>
        </p:txBody>
      </p:sp>
      <p:sp>
        <p:nvSpPr>
          <p:cNvPr id="4" name="CuadroTexto 3">
            <a:extLst>
              <a:ext uri="{FF2B5EF4-FFF2-40B4-BE49-F238E27FC236}">
                <a16:creationId xmlns:a16="http://schemas.microsoft.com/office/drawing/2014/main" id="{9924236F-7133-3489-B5BF-87E81E511872}"/>
              </a:ext>
            </a:extLst>
          </p:cNvPr>
          <p:cNvSpPr txBox="1"/>
          <p:nvPr/>
        </p:nvSpPr>
        <p:spPr>
          <a:xfrm>
            <a:off x="2145274" y="1389861"/>
            <a:ext cx="269697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conforméis</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5" name="CuadroTexto 4">
            <a:extLst>
              <a:ext uri="{FF2B5EF4-FFF2-40B4-BE49-F238E27FC236}">
                <a16:creationId xmlns:a16="http://schemas.microsoft.com/office/drawing/2014/main" id="{309A044A-AFDC-C4EE-E617-E235C15972C8}"/>
              </a:ext>
            </a:extLst>
          </p:cNvPr>
          <p:cNvSpPr txBox="1"/>
          <p:nvPr/>
        </p:nvSpPr>
        <p:spPr>
          <a:xfrm>
            <a:off x="8159282" y="1402561"/>
            <a:ext cx="313101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transformaos</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6" name="CuadroTexto 5">
            <a:extLst>
              <a:ext uri="{FF2B5EF4-FFF2-40B4-BE49-F238E27FC236}">
                <a16:creationId xmlns:a16="http://schemas.microsoft.com/office/drawing/2014/main" id="{564BCBF4-AEF0-4FAD-966C-3329B1365F62}"/>
              </a:ext>
            </a:extLst>
          </p:cNvPr>
          <p:cNvSpPr txBox="1"/>
          <p:nvPr/>
        </p:nvSpPr>
        <p:spPr>
          <a:xfrm>
            <a:off x="811304" y="2620392"/>
            <a:ext cx="3163795"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entendimiento </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2411799"/>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411103"/>
            <a:ext cx="10569389" cy="5016758"/>
          </a:xfrm>
          <a:prstGeom prst="rect">
            <a:avLst/>
          </a:prstGeom>
        </p:spPr>
        <p:txBody>
          <a:bodyPr wrap="square">
            <a:spAutoFit/>
          </a:bodyPr>
          <a:lstStyle/>
          <a:p>
            <a:pPr lvl="0" algn="just" defTabSz="457200">
              <a:defRPr/>
            </a:pPr>
            <a:r>
              <a:rPr lang="es-ES" sz="4000" dirty="0">
                <a:latin typeface="Times New Roman" pitchFamily="18" charset="0"/>
                <a:ea typeface="Times New Roman" pitchFamily="18" charset="0"/>
                <a:cs typeface="Times New Roman" pitchFamily="18" charset="0"/>
              </a:rPr>
              <a:t>Romanos 8:9 </a:t>
            </a:r>
            <a:r>
              <a:rPr lang="es-ES" sz="4000" dirty="0">
                <a:solidFill>
                  <a:prstClr val="white"/>
                </a:solidFill>
                <a:latin typeface="Times New Roman" pitchFamily="18" charset="0"/>
                <a:ea typeface="Times New Roman" pitchFamily="18" charset="0"/>
                <a:cs typeface="Times New Roman" pitchFamily="18" charset="0"/>
              </a:rPr>
              <a:t>nos recuerda que el Espíritu de Dios vive en nosotros: </a:t>
            </a:r>
            <a:r>
              <a:rPr lang="es-ES" sz="4000" i="1" dirty="0">
                <a:solidFill>
                  <a:srgbClr val="FFFF00"/>
                </a:solidFill>
                <a:latin typeface="Times New Roman" pitchFamily="18" charset="0"/>
                <a:ea typeface="Times New Roman" pitchFamily="18" charset="0"/>
                <a:cs typeface="Times New Roman" pitchFamily="18" charset="0"/>
              </a:rPr>
              <a:t>Mas vosotros no vivís según la ________</a:t>
            </a:r>
            <a:r>
              <a:rPr lang="es-ES" sz="4000" dirty="0">
                <a:solidFill>
                  <a:prstClr val="white"/>
                </a:solidFill>
                <a:latin typeface="Times New Roman" pitchFamily="18" charset="0"/>
                <a:ea typeface="Times New Roman" pitchFamily="18" charset="0"/>
                <a:cs typeface="Times New Roman" pitchFamily="18" charset="0"/>
              </a:rPr>
              <a:t>(los deseos mundanos), </a:t>
            </a:r>
            <a:r>
              <a:rPr lang="es-ES" sz="4000" i="1" dirty="0">
                <a:solidFill>
                  <a:srgbClr val="FFFF00"/>
                </a:solidFill>
                <a:latin typeface="Times New Roman" pitchFamily="18" charset="0"/>
                <a:ea typeface="Times New Roman" pitchFamily="18" charset="0"/>
                <a:cs typeface="Times New Roman" pitchFamily="18" charset="0"/>
              </a:rPr>
              <a:t>sino según el_________, si es que el Espíritu de Dios mora en vosotros. Y si alguno no tiene el Espíritu de Cristo, no es de El. </a:t>
            </a:r>
          </a:p>
          <a:p>
            <a:pPr lvl="0" algn="just" defTabSz="457200">
              <a:defRPr/>
            </a:pPr>
            <a:r>
              <a:rPr lang="es-ES" sz="4000" dirty="0">
                <a:solidFill>
                  <a:prstClr val="white"/>
                </a:solidFill>
                <a:latin typeface="Times New Roman" pitchFamily="18" charset="0"/>
                <a:ea typeface="Times New Roman" pitchFamily="18" charset="0"/>
                <a:cs typeface="Times New Roman" pitchFamily="18" charset="0"/>
              </a:rPr>
              <a:t>¿Es su profundo deseo separarse de la vida mundana y vivir para Cristo Jesús? </a:t>
            </a:r>
            <a:r>
              <a:rPr lang="es-ES" sz="4000" dirty="0">
                <a:solidFill>
                  <a:srgbClr val="FFFF00"/>
                </a:solidFill>
                <a:latin typeface="Times New Roman" pitchFamily="18" charset="0"/>
                <a:ea typeface="Times New Roman" pitchFamily="18" charset="0"/>
                <a:cs typeface="Times New Roman" pitchFamily="18" charset="0"/>
              </a:rPr>
              <a:t>______	</a:t>
            </a:r>
          </a:p>
        </p:txBody>
      </p:sp>
      <p:sp>
        <p:nvSpPr>
          <p:cNvPr id="7" name="CuadroTexto 6">
            <a:extLst>
              <a:ext uri="{FF2B5EF4-FFF2-40B4-BE49-F238E27FC236}">
                <a16:creationId xmlns:a16="http://schemas.microsoft.com/office/drawing/2014/main" id="{FC5B2C12-61F8-4460-B033-5D93AEA53819}"/>
              </a:ext>
            </a:extLst>
          </p:cNvPr>
          <p:cNvSpPr txBox="1"/>
          <p:nvPr/>
        </p:nvSpPr>
        <p:spPr>
          <a:xfrm>
            <a:off x="1072847" y="1642526"/>
            <a:ext cx="1650206"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carne</a:t>
            </a:r>
            <a:endParaRPr lang="es-PA" sz="4000" i="1" dirty="0">
              <a:latin typeface="Times New Roman" panose="02020603050405020304" pitchFamily="18" charset="0"/>
              <a:cs typeface="Times New Roman" panose="02020603050405020304" pitchFamily="18" charset="0"/>
            </a:endParaRPr>
          </a:p>
        </p:txBody>
      </p:sp>
      <p:sp>
        <p:nvSpPr>
          <p:cNvPr id="9" name="CuadroTexto 8">
            <a:extLst>
              <a:ext uri="{FF2B5EF4-FFF2-40B4-BE49-F238E27FC236}">
                <a16:creationId xmlns:a16="http://schemas.microsoft.com/office/drawing/2014/main" id="{1400787A-9410-49F9-B6F5-9125F7DC25F8}"/>
              </a:ext>
            </a:extLst>
          </p:cNvPr>
          <p:cNvSpPr txBox="1"/>
          <p:nvPr/>
        </p:nvSpPr>
        <p:spPr>
          <a:xfrm>
            <a:off x="1402253" y="2273151"/>
            <a:ext cx="2007394"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Espíritu</a:t>
            </a:r>
            <a:endParaRPr lang="es-PA" sz="4000" i="1" dirty="0">
              <a:latin typeface="Times New Roman" panose="02020603050405020304" pitchFamily="18" charset="0"/>
              <a:cs typeface="Times New Roman" panose="02020603050405020304" pitchFamily="18" charset="0"/>
            </a:endParaRPr>
          </a:p>
        </p:txBody>
      </p:sp>
      <p:sp>
        <p:nvSpPr>
          <p:cNvPr id="10" name="CuadroTexto 9">
            <a:extLst>
              <a:ext uri="{FF2B5EF4-FFF2-40B4-BE49-F238E27FC236}">
                <a16:creationId xmlns:a16="http://schemas.microsoft.com/office/drawing/2014/main" id="{C472604B-3918-4B92-B485-8029F16DD49A}"/>
              </a:ext>
            </a:extLst>
          </p:cNvPr>
          <p:cNvSpPr txBox="1"/>
          <p:nvPr/>
        </p:nvSpPr>
        <p:spPr>
          <a:xfrm>
            <a:off x="8120950" y="4720718"/>
            <a:ext cx="1835850" cy="646331"/>
          </a:xfrm>
          <a:prstGeom prst="rect">
            <a:avLst/>
          </a:prstGeom>
          <a:noFill/>
        </p:spPr>
        <p:txBody>
          <a:bodyPr wrap="square" rtlCol="0">
            <a:spAutoFit/>
          </a:bodyPr>
          <a:lstStyle/>
          <a:p>
            <a:r>
              <a:rPr lang="es-ES" sz="3600" i="1" dirty="0">
                <a:solidFill>
                  <a:srgbClr val="FFFF00"/>
                </a:solidFill>
                <a:latin typeface="Times New Roman" panose="02020603050405020304" pitchFamily="18" charset="0"/>
                <a:cs typeface="Times New Roman" panose="02020603050405020304" pitchFamily="18" charset="0"/>
              </a:rPr>
              <a:t>?????</a:t>
            </a:r>
            <a:endParaRPr lang="es-PA" sz="3600"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429466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 calcmode="lin" valueType="num">
                                      <p:cBhvr additive="base">
                                        <p:cTn id="19"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995303"/>
            <a:ext cx="10569389" cy="4401205"/>
          </a:xfrm>
          <a:prstGeom prst="rect">
            <a:avLst/>
          </a:prstGeom>
        </p:spPr>
        <p:txBody>
          <a:bodyPr wrap="square">
            <a:spAutoFit/>
          </a:bodyPr>
          <a:lstStyle/>
          <a:p>
            <a:pPr marL="800100" marR="0" lvl="0" indent="-800100" algn="just" defTabSz="457200" rtl="0" eaLnBrk="1" fontAlgn="auto" latinLnBrk="0" hangingPunct="1">
              <a:lnSpc>
                <a:spcPct val="100000"/>
              </a:lnSpc>
              <a:spcBef>
                <a:spcPts val="0"/>
              </a:spcBef>
              <a:spcAft>
                <a:spcPts val="0"/>
              </a:spcAft>
              <a:buClrTx/>
              <a:buSzTx/>
              <a:buFontTx/>
              <a:buAutoNum type="alphaLcPeriod" startAt="4"/>
              <a:tabLst/>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El verdadero Cristiano desea que otros lleguen a conocer a Jesucristo como su Salvador. ¿Quiere dar un testimonio a todo el mundo de que ahora usted pertenece a Cristo? </a:t>
            </a:r>
            <a:r>
              <a:rPr kumimoji="0" lang="es-ES" sz="4000" b="0" i="0" u="sng"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 </a:t>
            </a:r>
          </a:p>
          <a:p>
            <a:pPr marL="800100" marR="0" lvl="0" algn="just" defTabSz="457200" rtl="0" eaLnBrk="1" fontAlgn="auto" latinLnBrk="0" hangingPunct="1">
              <a:lnSpc>
                <a:spcPct val="100000"/>
              </a:lnSpc>
              <a:spcBef>
                <a:spcPts val="0"/>
              </a:spcBef>
              <a:spcAft>
                <a:spcPts val="0"/>
              </a:spcAft>
              <a:buClrTx/>
              <a:buSzTx/>
              <a:tabLst/>
              <a:defRPr/>
            </a:pPr>
            <a:endPar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endParaRPr>
          </a:p>
          <a:p>
            <a:pPr marL="800100" marR="0" lvl="0" algn="just" defTabSz="457200" rtl="0" eaLnBrk="1" fontAlgn="auto" latinLnBrk="0" hangingPunct="1">
              <a:lnSpc>
                <a:spcPct val="100000"/>
              </a:lnSpc>
              <a:spcBef>
                <a:spcPts val="0"/>
              </a:spcBef>
              <a:spcAft>
                <a:spcPts val="0"/>
              </a:spcAft>
              <a:buClrTx/>
              <a:buSzTx/>
              <a:tabLst/>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Hay muchos cambios en nuestras actitudes que Dios da a los que creen. </a:t>
            </a:r>
          </a:p>
        </p:txBody>
      </p:sp>
    </p:spTree>
    <p:extLst>
      <p:ext uri="{BB962C8B-B14F-4D97-AF65-F5344CB8AC3E}">
        <p14:creationId xmlns:p14="http://schemas.microsoft.com/office/powerpoint/2010/main" val="4143059684"/>
      </p:ext>
    </p:extLst>
  </p:cSld>
  <p:clrMapOvr>
    <a:masterClrMapping/>
  </p:clrMapOvr>
  <p:transition spd="slow">
    <p:strips dir="ru"/>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2100" y="1168204"/>
            <a:ext cx="9818594" cy="4401205"/>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En Romanos 1:16 el </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Apóstol Pablo decía: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Porque no me___________ del Evangelio, porque es _______ de Dios para salvación a todo aquel que cree. </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Ahora no estamos avergonzados de hablar con otros, compartiéndoles acerca de nuestra conversión a Jesucristo.</a:t>
            </a:r>
          </a:p>
        </p:txBody>
      </p:sp>
      <p:sp>
        <p:nvSpPr>
          <p:cNvPr id="4" name="CuadroTexto 3">
            <a:extLst>
              <a:ext uri="{FF2B5EF4-FFF2-40B4-BE49-F238E27FC236}">
                <a16:creationId xmlns:a16="http://schemas.microsoft.com/office/drawing/2014/main" id="{9924236F-7133-3489-B5BF-87E81E511872}"/>
              </a:ext>
            </a:extLst>
          </p:cNvPr>
          <p:cNvSpPr txBox="1"/>
          <p:nvPr/>
        </p:nvSpPr>
        <p:spPr>
          <a:xfrm>
            <a:off x="5126224" y="1793499"/>
            <a:ext cx="267157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avergüenzo</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5" name="CuadroTexto 4">
            <a:extLst>
              <a:ext uri="{FF2B5EF4-FFF2-40B4-BE49-F238E27FC236}">
                <a16:creationId xmlns:a16="http://schemas.microsoft.com/office/drawing/2014/main" id="{309A044A-AFDC-C4EE-E617-E235C15972C8}"/>
              </a:ext>
            </a:extLst>
          </p:cNvPr>
          <p:cNvSpPr txBox="1"/>
          <p:nvPr/>
        </p:nvSpPr>
        <p:spPr>
          <a:xfrm>
            <a:off x="4055688" y="2389299"/>
            <a:ext cx="170014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poder</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525669449"/>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1147703"/>
            <a:ext cx="10569389" cy="5016758"/>
          </a:xfrm>
          <a:prstGeom prst="rect">
            <a:avLst/>
          </a:prstGeom>
        </p:spPr>
        <p:txBody>
          <a:bodyPr wrap="square">
            <a:spAutoFit/>
          </a:bodyPr>
          <a:lstStyle/>
          <a:p>
            <a:pPr marL="749300" marR="0" lvl="0" indent="-74930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9.	Tenemos una esperanza nueva como resultado de la salvación.</a:t>
            </a:r>
          </a:p>
          <a:p>
            <a:pPr marL="749300" lvl="0" indent="-749300" algn="just" defTabSz="457200">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	</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En Juan 14:1-3, </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Cristo habla de una gran esperanza: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No se turbe vuestro corazón; creéis en Dios, creed también en Mí. En la casa de Mi Padre muchas__________ hay; </a:t>
            </a:r>
            <a:r>
              <a:rPr lang="es-ES" sz="4000" i="1" dirty="0">
                <a:solidFill>
                  <a:srgbClr val="FFFF00"/>
                </a:solidFill>
                <a:latin typeface="Times New Roman" pitchFamily="18" charset="0"/>
                <a:ea typeface="Times New Roman" pitchFamily="18" charset="0"/>
                <a:cs typeface="Times New Roman" pitchFamily="18" charset="0"/>
              </a:rPr>
              <a:t>si así no fuera, Yo os lo hubiera dicho; voy, pues, a preparar _______ para vosotros. </a:t>
            </a:r>
            <a:endPar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41630722-F0EB-3DE4-F7CD-E27AE10AE33D}"/>
              </a:ext>
            </a:extLst>
          </p:cNvPr>
          <p:cNvSpPr txBox="1"/>
          <p:nvPr/>
        </p:nvSpPr>
        <p:spPr>
          <a:xfrm>
            <a:off x="5480637" y="4168552"/>
            <a:ext cx="200338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moradas</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4" name="CuadroTexto 3">
            <a:extLst>
              <a:ext uri="{FF2B5EF4-FFF2-40B4-BE49-F238E27FC236}">
                <a16:creationId xmlns:a16="http://schemas.microsoft.com/office/drawing/2014/main" id="{9924236F-7133-3489-B5BF-87E81E511872}"/>
              </a:ext>
            </a:extLst>
          </p:cNvPr>
          <p:cNvSpPr txBox="1"/>
          <p:nvPr/>
        </p:nvSpPr>
        <p:spPr>
          <a:xfrm>
            <a:off x="3755181" y="5415010"/>
            <a:ext cx="143967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lugar</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18999640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8105" y="498227"/>
            <a:ext cx="10569389" cy="4401205"/>
          </a:xfrm>
          <a:prstGeom prst="rect">
            <a:avLst/>
          </a:prstGeom>
        </p:spPr>
        <p:txBody>
          <a:bodyPr wrap="square">
            <a:spAutoFit/>
          </a:bodyPr>
          <a:lstStyle/>
          <a:p>
            <a:pPr marL="749300" marR="0" lvl="0" indent="-749300" algn="just" defTabSz="4572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	</a:t>
            </a:r>
            <a:r>
              <a:rPr kumimoji="0" lang="es-ES" sz="4000" b="0" i="1" u="none" strike="noStrike" kern="1200" cap="none" spc="0" normalizeH="0" baseline="0" noProof="0" dirty="0" smtClean="0">
                <a:ln>
                  <a:noFill/>
                </a:ln>
                <a:solidFill>
                  <a:srgbClr val="FFFF00"/>
                </a:solidFill>
                <a:effectLst/>
                <a:uLnTx/>
                <a:uFillTx/>
                <a:latin typeface="Times New Roman" pitchFamily="18" charset="0"/>
                <a:ea typeface="Times New Roman" pitchFamily="18" charset="0"/>
                <a:cs typeface="Times New Roman" pitchFamily="18" charset="0"/>
              </a:rPr>
              <a:t>Y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si me fuere y os preparare lugar, vendré otra vez, y os __________ a Mí mismo, para que donde Yo estoy, vosotros también estéis.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Este pasaje nos enseña acerca de la realidad del retorno de Jesucristo por los suyos. Este evento se conoce como el arrebatamiento del verdadero Cristiano.</a:t>
            </a:r>
            <a:endPar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
        <p:nvSpPr>
          <p:cNvPr id="5" name="CuadroTexto 4">
            <a:extLst>
              <a:ext uri="{FF2B5EF4-FFF2-40B4-BE49-F238E27FC236}">
                <a16:creationId xmlns:a16="http://schemas.microsoft.com/office/drawing/2014/main" id="{309A044A-AFDC-C4EE-E617-E235C15972C8}"/>
              </a:ext>
            </a:extLst>
          </p:cNvPr>
          <p:cNvSpPr txBox="1"/>
          <p:nvPr/>
        </p:nvSpPr>
        <p:spPr>
          <a:xfrm>
            <a:off x="3844840" y="1089574"/>
            <a:ext cx="170014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smtClean="0">
                <a:ln>
                  <a:noFill/>
                </a:ln>
                <a:effectLst/>
                <a:uLnTx/>
                <a:uFillTx/>
                <a:latin typeface="Times New Roman" panose="02020603050405020304" pitchFamily="18" charset="0"/>
                <a:ea typeface="+mn-ea"/>
                <a:cs typeface="Times New Roman" panose="02020603050405020304" pitchFamily="18" charset="0"/>
              </a:rPr>
              <a:t>tomaré</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982927032"/>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7675" y="889843"/>
            <a:ext cx="10569389" cy="4401205"/>
          </a:xfrm>
          <a:prstGeom prst="rect">
            <a:avLst/>
          </a:prstGeom>
        </p:spPr>
        <p:txBody>
          <a:bodyPr wrap="square">
            <a:spAutoFit/>
          </a:bodyPr>
          <a:lstStyle/>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En </a:t>
            </a:r>
            <a:r>
              <a:rPr lang="es-ES" sz="4000" dirty="0">
                <a:latin typeface="Times New Roman" pitchFamily="18" charset="0"/>
                <a:ea typeface="Times New Roman" pitchFamily="18" charset="0"/>
                <a:cs typeface="Times New Roman" pitchFamily="18" charset="0"/>
              </a:rPr>
              <a:t>1</a:t>
            </a:r>
            <a:r>
              <a:rPr kumimoji="0" lang="es-ES" sz="400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ª a los Tesalonicenses 4:13-18 </a:t>
            </a: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el </a:t>
            </a:r>
            <a:r>
              <a:rPr kumimoji="0" lang="es-ES" sz="4000" b="0" i="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Apóstol Pablo lo explica y lo confirma. El versículo 17 dice: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Luego nosotros los que vivimos, los que hayamos quedado, seremos arrebatados juntamente con ellos en las nubes para recibir al Señor en el_____ , y así estaremos ________ con el Señor. </a:t>
            </a:r>
            <a:endParaRPr kumimoji="0" lang="es-ES" sz="4000" b="0" i="1"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C4AB93E9-D9E2-4BAD-B04B-D854C7380310}"/>
              </a:ext>
            </a:extLst>
          </p:cNvPr>
          <p:cNvSpPr txBox="1"/>
          <p:nvPr/>
        </p:nvSpPr>
        <p:spPr>
          <a:xfrm>
            <a:off x="3587283" y="3935756"/>
            <a:ext cx="1065680"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aire</a:t>
            </a:r>
            <a:endParaRPr lang="es-PA" sz="4000" i="1"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1123FF99-7147-4FD6-B8F0-B2B14124EA2F}"/>
              </a:ext>
            </a:extLst>
          </p:cNvPr>
          <p:cNvSpPr txBox="1"/>
          <p:nvPr/>
        </p:nvSpPr>
        <p:spPr>
          <a:xfrm>
            <a:off x="8529918" y="3966533"/>
            <a:ext cx="2011081"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siempre</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637269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08100" y="641340"/>
            <a:ext cx="9540010" cy="5632311"/>
          </a:xfrm>
          <a:prstGeom prst="rect">
            <a:avLst/>
          </a:prstGeom>
        </p:spPr>
        <p:txBody>
          <a:bodyPr wrap="square">
            <a:spAutoFit/>
          </a:bodyPr>
          <a:lstStyle/>
          <a:p>
            <a:pPr lvl="0" indent="-736600" algn="just" defTabSz="457200">
              <a:defRPr/>
            </a:pPr>
            <a:r>
              <a:rPr lang="es-ES" sz="4000" dirty="0">
                <a:solidFill>
                  <a:prstClr val="white"/>
                </a:solidFill>
                <a:latin typeface="Times New Roman" pitchFamily="18" charset="0"/>
                <a:ea typeface="Times New Roman" pitchFamily="18" charset="0"/>
                <a:cs typeface="Times New Roman" pitchFamily="18" charset="0"/>
              </a:rPr>
              <a:t>¡Ésta es la esperanza gloriosa y anticipación de los verdaderos cristianos! Tendremos cuerpos transformados y estaremos físicamente presentes con Jesucristo para siempre. </a:t>
            </a:r>
            <a:r>
              <a:rPr lang="es-ES" sz="4000" dirty="0" smtClean="0">
                <a:latin typeface="Times New Roman" pitchFamily="18" charset="0"/>
                <a:ea typeface="Times New Roman" pitchFamily="18" charset="0"/>
                <a:cs typeface="Times New Roman" pitchFamily="18" charset="0"/>
              </a:rPr>
              <a:t>En 1ª a los Corintios 2:9 el </a:t>
            </a:r>
            <a:r>
              <a:rPr lang="es-ES" sz="4000" dirty="0" smtClean="0">
                <a:solidFill>
                  <a:prstClr val="white"/>
                </a:solidFill>
                <a:latin typeface="Times New Roman" pitchFamily="18" charset="0"/>
                <a:ea typeface="Times New Roman" pitchFamily="18" charset="0"/>
                <a:cs typeface="Times New Roman" pitchFamily="18" charset="0"/>
              </a:rPr>
              <a:t>Apóstol Pablo exclama: </a:t>
            </a:r>
            <a:r>
              <a:rPr lang="es-ES" sz="4000" i="1" dirty="0" smtClean="0">
                <a:solidFill>
                  <a:srgbClr val="FFFF00"/>
                </a:solidFill>
                <a:latin typeface="Times New Roman" pitchFamily="18" charset="0"/>
                <a:ea typeface="Times New Roman" pitchFamily="18" charset="0"/>
                <a:cs typeface="Times New Roman" pitchFamily="18" charset="0"/>
              </a:rPr>
              <a:t>Cosas que ojo no vio, ni oído oyó, ni han subido en corazón de hombre, son las que Dios ha __________ para los que le aman.</a:t>
            </a:r>
            <a:r>
              <a:rPr kumimoji="0" lang="es-ES" sz="4000" b="0" i="0" u="none" strike="noStrike" kern="1200" cap="none" spc="0" normalizeH="0" baseline="0" noProof="0" dirty="0" smtClean="0">
                <a:ln>
                  <a:noFill/>
                </a:ln>
                <a:solidFill>
                  <a:prstClr val="white"/>
                </a:solidFill>
                <a:effectLst/>
                <a:uLnTx/>
                <a:uFillTx/>
                <a:latin typeface="Times New Roman" pitchFamily="18" charset="0"/>
                <a:ea typeface="Times New Roman" pitchFamily="18" charset="0"/>
                <a:cs typeface="Times New Roman" pitchFamily="18" charset="0"/>
              </a:rPr>
              <a:t>	</a:t>
            </a:r>
            <a:endPar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
        <p:nvSpPr>
          <p:cNvPr id="3" name="CuadroTexto 2">
            <a:extLst>
              <a:ext uri="{FF2B5EF4-FFF2-40B4-BE49-F238E27FC236}">
                <a16:creationId xmlns:a16="http://schemas.microsoft.com/office/drawing/2014/main" id="{54CA618D-C60D-3260-9CA5-EAFD019D2419}"/>
              </a:ext>
            </a:extLst>
          </p:cNvPr>
          <p:cNvSpPr txBox="1"/>
          <p:nvPr/>
        </p:nvSpPr>
        <p:spPr>
          <a:xfrm>
            <a:off x="5086210" y="4902107"/>
            <a:ext cx="246681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preparado</a:t>
            </a:r>
            <a:endParaRPr kumimoji="0" lang="es-PA" sz="4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304950896"/>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3" y="975278"/>
            <a:ext cx="10729533" cy="3170099"/>
          </a:xfrm>
          <a:prstGeom prst="rect">
            <a:avLst/>
          </a:prstGeom>
        </p:spPr>
        <p:txBody>
          <a:bodyPr wrap="square">
            <a:spAutoFit/>
          </a:bodyPr>
          <a:lstStyle/>
          <a:p>
            <a:pPr marL="1028700" lvl="0" indent="-1028700" algn="just" defTabSz="457200">
              <a:defRPr/>
            </a:pPr>
            <a:r>
              <a:rPr lang="es-ES" sz="4000" b="1" dirty="0">
                <a:latin typeface="Times New Roman" pitchFamily="18" charset="0"/>
                <a:ea typeface="Times New Roman" pitchFamily="18" charset="0"/>
                <a:cs typeface="Times New Roman" pitchFamily="18" charset="0"/>
              </a:rPr>
              <a:t>10.	Tenemos un Maestro Personal, el Espíritu Santo, como resultado de la salvación.</a:t>
            </a:r>
          </a:p>
          <a:p>
            <a:pPr marL="1028700" lvl="0" indent="-1028700" algn="just" defTabSz="457200">
              <a:defRPr/>
            </a:pPr>
            <a:r>
              <a:rPr lang="es-ES" sz="4000" dirty="0">
                <a:latin typeface="Times New Roman" pitchFamily="18" charset="0"/>
                <a:ea typeface="Times New Roman" pitchFamily="18" charset="0"/>
                <a:cs typeface="Times New Roman" pitchFamily="18" charset="0"/>
              </a:rPr>
              <a:t>	El Apóstol Pablo en 1ª  a los Corintios 2:12-13 enseña acerca del ministerio del Espíritu Santo</a:t>
            </a:r>
            <a:r>
              <a:rPr lang="es-ES" sz="4000" dirty="0" smtClean="0">
                <a:latin typeface="Times New Roman" pitchFamily="18" charset="0"/>
                <a:ea typeface="Times New Roman" pitchFamily="18" charset="0"/>
                <a:cs typeface="Times New Roman" pitchFamily="18" charset="0"/>
              </a:rPr>
              <a:t>:</a:t>
            </a:r>
            <a:endParaRPr lang="es-ES" sz="4000" i="1" dirty="0">
              <a:solidFill>
                <a:srgbClr val="FFFF0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1055393883"/>
      </p:ext>
    </p:extLst>
  </p:cSld>
  <p:clrMapOvr>
    <a:masterClrMapping/>
  </p:clrMapOvr>
  <p:transition spd="slow">
    <p:strips dir="ru"/>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9000" y="975278"/>
            <a:ext cx="10491692" cy="6863417"/>
          </a:xfrm>
          <a:prstGeom prst="rect">
            <a:avLst/>
          </a:prstGeom>
        </p:spPr>
        <p:txBody>
          <a:bodyPr wrap="square">
            <a:spAutoFit/>
          </a:bodyPr>
          <a:lstStyle/>
          <a:p>
            <a:pPr marL="1028700" indent="-1028700" algn="just" defTabSz="457200">
              <a:defRPr/>
            </a:pPr>
            <a:r>
              <a:rPr lang="es-ES" sz="4000" i="1" dirty="0">
                <a:solidFill>
                  <a:srgbClr val="FFFF00"/>
                </a:solidFill>
                <a:latin typeface="Times New Roman" pitchFamily="18" charset="0"/>
                <a:ea typeface="Times New Roman" pitchFamily="18" charset="0"/>
                <a:cs typeface="Times New Roman" pitchFamily="18" charset="0"/>
              </a:rPr>
              <a:t>	</a:t>
            </a:r>
            <a:r>
              <a:rPr lang="es-ES" sz="4000" i="1" dirty="0">
                <a:solidFill>
                  <a:srgbClr val="FFFF00"/>
                </a:solidFill>
                <a:latin typeface="Times New Roman" pitchFamily="18" charset="0"/>
                <a:ea typeface="Times New Roman" pitchFamily="18" charset="0"/>
                <a:cs typeface="Times New Roman" pitchFamily="18" charset="0"/>
              </a:rPr>
              <a:t>nosotros no hemos recibido el espíritu del mundo, sino el __________ que proviene de______, </a:t>
            </a:r>
            <a:r>
              <a:rPr lang="es-ES" sz="4000" i="1" dirty="0" smtClean="0">
                <a:solidFill>
                  <a:srgbClr val="FFFF00"/>
                </a:solidFill>
                <a:latin typeface="Times New Roman" pitchFamily="18" charset="0"/>
                <a:ea typeface="Times New Roman" pitchFamily="18" charset="0"/>
                <a:cs typeface="Times New Roman" pitchFamily="18" charset="0"/>
              </a:rPr>
              <a:t> </a:t>
            </a:r>
            <a:r>
              <a:rPr lang="es-ES" sz="4000" i="1" dirty="0" smtClean="0">
                <a:solidFill>
                  <a:srgbClr val="FFFF00"/>
                </a:solidFill>
                <a:latin typeface="Times New Roman" pitchFamily="18" charset="0"/>
                <a:ea typeface="Times New Roman" pitchFamily="18" charset="0"/>
                <a:cs typeface="Times New Roman" pitchFamily="18" charset="0"/>
              </a:rPr>
              <a:t>para </a:t>
            </a:r>
            <a:r>
              <a:rPr lang="es-ES" sz="4000" i="1" dirty="0">
                <a:solidFill>
                  <a:srgbClr val="FFFF00"/>
                </a:solidFill>
                <a:latin typeface="Times New Roman" pitchFamily="18" charset="0"/>
                <a:ea typeface="Times New Roman" pitchFamily="18" charset="0"/>
                <a:cs typeface="Times New Roman" pitchFamily="18" charset="0"/>
              </a:rPr>
              <a:t>que sepamos lo que Dios nos ha concedido, lo cual también hablamos, no con palabras _________  por sabiduría humana, sino con las que_________ el Espíritu, acomodando</a:t>
            </a:r>
            <a:r>
              <a:rPr lang="es-ES" sz="4000" dirty="0">
                <a:latin typeface="Times New Roman" pitchFamily="18" charset="0"/>
                <a:ea typeface="Times New Roman" pitchFamily="18" charset="0"/>
                <a:cs typeface="Times New Roman" pitchFamily="18" charset="0"/>
              </a:rPr>
              <a:t> (comparando) </a:t>
            </a:r>
            <a:r>
              <a:rPr lang="es-ES" sz="4000" i="1" dirty="0">
                <a:solidFill>
                  <a:srgbClr val="FFFF00"/>
                </a:solidFill>
                <a:latin typeface="Times New Roman" pitchFamily="18" charset="0"/>
                <a:ea typeface="Times New Roman" pitchFamily="18" charset="0"/>
                <a:cs typeface="Times New Roman" pitchFamily="18" charset="0"/>
              </a:rPr>
              <a:t>lo espiritual a lo espiritual. </a:t>
            </a:r>
            <a:endParaRPr lang="es-PA" sz="4000" i="1" dirty="0">
              <a:latin typeface="Times New Roman" panose="02020603050405020304" pitchFamily="18" charset="0"/>
              <a:cs typeface="Times New Roman" panose="02020603050405020304" pitchFamily="18" charset="0"/>
            </a:endParaRPr>
          </a:p>
          <a:p>
            <a:pPr marL="1028700" indent="-1028700" algn="just" defTabSz="457200">
              <a:defRPr/>
            </a:pPr>
            <a:endParaRPr lang="es-PA" sz="4000" i="1" dirty="0">
              <a:latin typeface="Times New Roman" panose="02020603050405020304" pitchFamily="18" charset="0"/>
              <a:cs typeface="Times New Roman" panose="02020603050405020304" pitchFamily="18" charset="0"/>
            </a:endParaRPr>
          </a:p>
          <a:p>
            <a:pPr marL="1028700" indent="-1028700" algn="just" defTabSz="457200">
              <a:defRPr/>
            </a:pPr>
            <a:endParaRPr lang="es-PA" sz="4000" i="1" dirty="0">
              <a:latin typeface="Times New Roman" panose="02020603050405020304" pitchFamily="18" charset="0"/>
              <a:cs typeface="Times New Roman" panose="02020603050405020304" pitchFamily="18" charset="0"/>
            </a:endParaRPr>
          </a:p>
          <a:p>
            <a:pPr marL="1028700" indent="-1028700" algn="just" defTabSz="457200">
              <a:defRPr/>
            </a:pPr>
            <a:endParaRPr lang="es-ES" sz="4000" i="1" dirty="0">
              <a:solidFill>
                <a:srgbClr val="FFFF00"/>
              </a:solidFill>
              <a:latin typeface="Times New Roman" pitchFamily="18" charset="0"/>
              <a:ea typeface="Times New Roman" pitchFamily="18" charset="0"/>
              <a:cs typeface="Times New Roman" pitchFamily="18" charset="0"/>
            </a:endParaRPr>
          </a:p>
        </p:txBody>
      </p:sp>
      <p:sp>
        <p:nvSpPr>
          <p:cNvPr id="5" name="CuadroTexto 4">
            <a:extLst>
              <a:ext uri="{FF2B5EF4-FFF2-40B4-BE49-F238E27FC236}">
                <a16:creationId xmlns:a16="http://schemas.microsoft.com/office/drawing/2014/main" id="{F926BB98-EEB0-4FDD-AABD-21855BF864FB}"/>
              </a:ext>
            </a:extLst>
          </p:cNvPr>
          <p:cNvSpPr txBox="1"/>
          <p:nvPr/>
        </p:nvSpPr>
        <p:spPr>
          <a:xfrm>
            <a:off x="5609826" y="1590841"/>
            <a:ext cx="2459418"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Espíritu </a:t>
            </a:r>
            <a:endParaRPr lang="es-PA" sz="4000" i="1" dirty="0">
              <a:latin typeface="Times New Roman" panose="02020603050405020304" pitchFamily="18" charset="0"/>
              <a:cs typeface="Times New Roman" panose="02020603050405020304" pitchFamily="18" charset="0"/>
            </a:endParaRPr>
          </a:p>
        </p:txBody>
      </p:sp>
      <p:sp>
        <p:nvSpPr>
          <p:cNvPr id="8" name="CuadroTexto 7">
            <a:extLst>
              <a:ext uri="{FF2B5EF4-FFF2-40B4-BE49-F238E27FC236}">
                <a16:creationId xmlns:a16="http://schemas.microsoft.com/office/drawing/2014/main" id="{8CDEBE9C-FBDC-4D83-8D01-E19FD7CC3A43}"/>
              </a:ext>
            </a:extLst>
          </p:cNvPr>
          <p:cNvSpPr txBox="1"/>
          <p:nvPr/>
        </p:nvSpPr>
        <p:spPr>
          <a:xfrm>
            <a:off x="2688560" y="2180423"/>
            <a:ext cx="1481661" cy="707886"/>
          </a:xfrm>
          <a:prstGeom prst="rect">
            <a:avLst/>
          </a:prstGeom>
          <a:noFill/>
        </p:spPr>
        <p:txBody>
          <a:bodyPr wrap="square" rtlCol="0">
            <a:spAutoFit/>
          </a:bodyPr>
          <a:lstStyle/>
          <a:p>
            <a:r>
              <a:rPr lang="es-ES" sz="4000" i="1" dirty="0">
                <a:latin typeface="Times New Roman" panose="02020603050405020304" pitchFamily="18" charset="0"/>
                <a:cs typeface="Times New Roman" panose="02020603050405020304" pitchFamily="18" charset="0"/>
              </a:rPr>
              <a:t>Dios</a:t>
            </a:r>
            <a:endParaRPr lang="es-PA" sz="4000" i="1" dirty="0">
              <a:latin typeface="Times New Roman" panose="02020603050405020304" pitchFamily="18" charset="0"/>
              <a:cs typeface="Times New Roman" panose="02020603050405020304" pitchFamily="18" charset="0"/>
            </a:endParaRPr>
          </a:p>
        </p:txBody>
      </p:sp>
      <p:sp>
        <p:nvSpPr>
          <p:cNvPr id="6" name="CuadroTexto 2">
            <a:extLst>
              <a:ext uri="{FF2B5EF4-FFF2-40B4-BE49-F238E27FC236}">
                <a16:creationId xmlns:a16="http://schemas.microsoft.com/office/drawing/2014/main" id="{F1F19362-E00C-40D0-8A02-6E3302BDB0D7}"/>
              </a:ext>
            </a:extLst>
          </p:cNvPr>
          <p:cNvSpPr txBox="1"/>
          <p:nvPr/>
        </p:nvSpPr>
        <p:spPr>
          <a:xfrm>
            <a:off x="5609826" y="3413371"/>
            <a:ext cx="2506719" cy="707886"/>
          </a:xfrm>
          <a:prstGeom prst="rect">
            <a:avLst/>
          </a:prstGeom>
          <a:noFill/>
        </p:spPr>
        <p:txBody>
          <a:bodyPr wrap="square" rtlCol="0">
            <a:spAutoFit/>
          </a:bodyPr>
          <a:lstStyle/>
          <a:p>
            <a:r>
              <a:rPr lang="es-ES" sz="4000" i="1">
                <a:latin typeface="Times New Roman" panose="02020603050405020304" pitchFamily="18" charset="0"/>
                <a:cs typeface="Times New Roman" panose="02020603050405020304" pitchFamily="18" charset="0"/>
              </a:rPr>
              <a:t>enseñadas</a:t>
            </a:r>
            <a:endParaRPr lang="es-PA" sz="4000" i="1" dirty="0">
              <a:latin typeface="Times New Roman" panose="02020603050405020304" pitchFamily="18" charset="0"/>
              <a:cs typeface="Times New Roman" panose="02020603050405020304" pitchFamily="18" charset="0"/>
            </a:endParaRPr>
          </a:p>
        </p:txBody>
      </p:sp>
      <p:sp>
        <p:nvSpPr>
          <p:cNvPr id="7" name="CuadroTexto 3">
            <a:extLst>
              <a:ext uri="{FF2B5EF4-FFF2-40B4-BE49-F238E27FC236}">
                <a16:creationId xmlns:a16="http://schemas.microsoft.com/office/drawing/2014/main" id="{FAD2B7C2-241B-4519-B690-071DA37C3BB1}"/>
              </a:ext>
            </a:extLst>
          </p:cNvPr>
          <p:cNvSpPr txBox="1"/>
          <p:nvPr/>
        </p:nvSpPr>
        <p:spPr>
          <a:xfrm>
            <a:off x="8565588" y="4038126"/>
            <a:ext cx="1963864" cy="707886"/>
          </a:xfrm>
          <a:prstGeom prst="rect">
            <a:avLst/>
          </a:prstGeom>
          <a:noFill/>
        </p:spPr>
        <p:txBody>
          <a:bodyPr wrap="square" rtlCol="0">
            <a:spAutoFit/>
          </a:bodyPr>
          <a:lstStyle/>
          <a:p>
            <a:pPr marL="1028700" indent="-1028700" algn="just" defTabSz="457200">
              <a:defRPr/>
            </a:pPr>
            <a:r>
              <a:rPr lang="es-ES" sz="4000" i="1" dirty="0" smtClean="0">
                <a:latin typeface="Times New Roman" panose="02020603050405020304" pitchFamily="18" charset="0"/>
                <a:cs typeface="Times New Roman" panose="02020603050405020304" pitchFamily="18" charset="0"/>
              </a:rPr>
              <a:t>enseña</a:t>
            </a:r>
            <a:endParaRPr lang="es-PA" sz="4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9892554"/>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6" grpId="0"/>
      <p:bldP spid="7"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84E34695-9A1B-4B4A-AE4D-DE7AA0CE8C0F}"/>
              </a:ext>
            </a:extLst>
          </p:cNvPr>
          <p:cNvSpPr txBox="1"/>
          <p:nvPr/>
        </p:nvSpPr>
        <p:spPr>
          <a:xfrm>
            <a:off x="888206" y="1277213"/>
            <a:ext cx="10415587" cy="2554545"/>
          </a:xfrm>
          <a:prstGeom prst="rect">
            <a:avLst/>
          </a:prstGeom>
          <a:noFill/>
        </p:spPr>
        <p:txBody>
          <a:bodyPr wrap="square">
            <a:spAutoFit/>
          </a:bodyPr>
          <a:lstStyle/>
          <a:p>
            <a:pPr algn="just"/>
            <a:r>
              <a:rPr kumimoji="0" lang="es-ES" sz="4000" b="1"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Esto significa que el Espíritu Santo nos ayuda a entender las Escrituras, comparando la enseñanza en un pasaje de la Palabra de Dios con otros pasajes.</a:t>
            </a:r>
            <a:endParaRPr lang="es-PA" sz="4000" b="1" dirty="0"/>
          </a:p>
        </p:txBody>
      </p:sp>
    </p:spTree>
    <p:extLst>
      <p:ext uri="{BB962C8B-B14F-4D97-AF65-F5344CB8AC3E}">
        <p14:creationId xmlns:p14="http://schemas.microsoft.com/office/powerpoint/2010/main" val="3182978469"/>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785842"/>
            <a:ext cx="10569389" cy="5570756"/>
          </a:xfrm>
          <a:prstGeom prst="rect">
            <a:avLst/>
          </a:prstGeom>
        </p:spPr>
        <p:txBody>
          <a:bodyPr wrap="square">
            <a:spAutoFit/>
          </a:bodyPr>
          <a:lstStyle/>
          <a:p>
            <a:pPr marL="0" marR="0" lvl="0" indent="-573088" algn="just" defTabSz="457200" rtl="0" eaLnBrk="1" fontAlgn="auto" latinLnBrk="0" hangingPunct="1">
              <a:lnSpc>
                <a:spcPct val="100000"/>
              </a:lnSpc>
              <a:spcBef>
                <a:spcPts val="0"/>
              </a:spcBef>
              <a:spcAft>
                <a:spcPts val="0"/>
              </a:spcAft>
              <a:buClrTx/>
              <a:buSzTx/>
              <a:buFontTx/>
              <a:buNone/>
              <a:tabLst/>
              <a:defRPr/>
            </a:pPr>
            <a:r>
              <a:rPr kumimoji="0" lang="es-ES" sz="3600" b="1" i="0" u="sng"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RESUMEN:</a:t>
            </a:r>
          </a:p>
          <a:p>
            <a:pPr marL="0" marR="0" lvl="0" indent="-573088"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No pudimos ayudarle a Cristo a salvamos. Como pecadores arrepentidos solamente podemos rendimos a Él de todo corazón. ¿Cuáles son los resultados de la salvación? Dios trae muchos cambios a la vida del nuevo creyente. Él tiene vida nueva y pertenece a una familia nueva. Tiene deseos nuevos, actitudes nuevas, acciones nuevas y propósitos nuevos. </a:t>
            </a:r>
          </a:p>
        </p:txBody>
      </p:sp>
    </p:spTree>
    <p:extLst>
      <p:ext uri="{BB962C8B-B14F-4D97-AF65-F5344CB8AC3E}">
        <p14:creationId xmlns:p14="http://schemas.microsoft.com/office/powerpoint/2010/main" val="2915475467"/>
      </p:ext>
    </p:extLst>
  </p:cSld>
  <p:clrMapOvr>
    <a:masterClrMapping/>
  </p:clrMapOvr>
  <p:transition spd="slow">
    <p:strips dir="ru"/>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846941"/>
            <a:ext cx="10569389" cy="5016758"/>
          </a:xfrm>
          <a:prstGeom prst="rect">
            <a:avLst/>
          </a:prstGeom>
        </p:spPr>
        <p:txBody>
          <a:bodyPr wrap="square">
            <a:spAutoFit/>
          </a:bodyPr>
          <a:lstStyle/>
          <a:p>
            <a:pPr marL="0" marR="0" lvl="0" indent="-573088"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También el Cristiano tiene responsabilidades nuevas de crecer en la gracia y conocimiento de nuestro Señor y Salvador Jesucristo. Va a desear vivir una vida apartada de las prácticas mundanas para ser usado por Dios. Si confesamos nuestros pecados a Dios, sabemos que Dios nos perdona. Sabemos que somos salvos y estamos seguros en las manos de Dios y no nos dejará caer. </a:t>
            </a:r>
            <a:endPar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3528162462"/>
      </p:ext>
    </p:extLst>
  </p:cSld>
  <p:clrMapOvr>
    <a:masterClrMapping/>
  </p:clrMapOvr>
  <p:transition spd="slow">
    <p:strips dir="ru"/>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861378"/>
            <a:ext cx="10569389" cy="3785652"/>
          </a:xfrm>
          <a:prstGeom prst="rect">
            <a:avLst/>
          </a:prstGeom>
        </p:spPr>
        <p:txBody>
          <a:bodyPr wrap="square">
            <a:spAutoFit/>
          </a:bodyPr>
          <a:lstStyle/>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En Gálatas 2:20 el </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Apóstol Pablo expresó su relación con Cristo: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Con Cristo estoy juntamente crucificado, y ya no vivo yo, mas vive Cristo en mí; y lo que ahora vivo en la carne, lo vivo en la fe del Hijo de Dios, el cual me amó y se entregó a Sí mismo por mí. </a:t>
            </a:r>
            <a:endParaRPr kumimoji="0" lang="es-ES" sz="4000" b="1"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1572906426"/>
      </p:ext>
    </p:extLst>
  </p:cSld>
  <p:clrMapOvr>
    <a:masterClrMapping/>
  </p:clrMapOvr>
  <p:transition spd="slow">
    <p:strips dir="ru"/>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305" y="861378"/>
            <a:ext cx="10569389" cy="3785652"/>
          </a:xfrm>
          <a:prstGeom prst="rect">
            <a:avLst/>
          </a:prstGeom>
        </p:spPr>
        <p:txBody>
          <a:bodyPr wrap="square">
            <a:spAutoFit/>
          </a:bodyPr>
          <a:lstStyle/>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u="none" strike="noStrike" kern="1200" cap="none" spc="0" normalizeH="0" baseline="0" noProof="0" dirty="0">
                <a:ln>
                  <a:noFill/>
                </a:ln>
                <a:effectLst/>
                <a:uLnTx/>
                <a:uFillTx/>
                <a:latin typeface="Times New Roman" pitchFamily="18" charset="0"/>
                <a:ea typeface="Times New Roman" pitchFamily="18" charset="0"/>
                <a:cs typeface="Times New Roman" pitchFamily="18" charset="0"/>
              </a:rPr>
              <a:t>En Gálatas 3:15 el </a:t>
            </a: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Apóstol Pablo explicó una gran verdad acerca de nuestra seguridad: </a:t>
            </a:r>
            <a:r>
              <a:rPr kumimoji="0" lang="es-ES" sz="4000" b="0" i="1" u="none" strike="noStrike" kern="1200" cap="none" spc="0" normalizeH="0" baseline="0" noProof="0" dirty="0">
                <a:ln>
                  <a:noFill/>
                </a:ln>
                <a:solidFill>
                  <a:srgbClr val="FFFF00"/>
                </a:solidFill>
                <a:effectLst/>
                <a:uLnTx/>
                <a:uFillTx/>
                <a:latin typeface="Times New Roman" pitchFamily="18" charset="0"/>
                <a:ea typeface="Times New Roman" pitchFamily="18" charset="0"/>
                <a:cs typeface="Times New Roman" pitchFamily="18" charset="0"/>
              </a:rPr>
              <a:t>Un pacto, aunque sea de hombre, una vez ratificado, nadie lo invalida, ni le añade. </a:t>
            </a:r>
          </a:p>
          <a:p>
            <a:pPr marL="0" marR="0" lvl="0" indent="-736600" algn="just" defTabSz="457200" rtl="0" eaLnBrk="1" fontAlgn="auto" latinLnBrk="0" hangingPunct="1">
              <a:lnSpc>
                <a:spcPct val="100000"/>
              </a:lnSpc>
              <a:spcBef>
                <a:spcPts val="0"/>
              </a:spcBef>
              <a:spcAft>
                <a:spcPts val="0"/>
              </a:spcAft>
              <a:buClrTx/>
              <a:buSzTx/>
              <a:buFontTx/>
              <a:buNone/>
              <a:tabLst/>
              <a:defRPr/>
            </a:pPr>
            <a:r>
              <a:rPr kumimoji="0" lang="es-ES" sz="4000" b="0"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rPr>
              <a:t>¡Nadie puede quitar, mejorar o añadir a la verdadera obra que Dios hace en nuestra vida!</a:t>
            </a:r>
            <a:endParaRPr kumimoji="0" lang="es-ES" sz="4000" b="1" i="0" u="none" strike="noStrike" kern="1200" cap="none" spc="0" normalizeH="0" baseline="0" noProof="0" dirty="0">
              <a:ln>
                <a:noFill/>
              </a:ln>
              <a:solidFill>
                <a:prstClr val="white"/>
              </a:solidFill>
              <a:effectLst/>
              <a:uLnTx/>
              <a:uFillTx/>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613230714"/>
      </p:ext>
    </p:extLst>
  </p:cSld>
  <p:clrMapOvr>
    <a:masterClrMapping/>
  </p:clrMapOvr>
  <p:transition spd="slow">
    <p:strips dir="ru"/>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808CB7-B590-C016-5E3C-E7F98DC999B6}"/>
              </a:ext>
            </a:extLst>
          </p:cNvPr>
          <p:cNvSpPr>
            <a:spLocks noGrp="1"/>
          </p:cNvSpPr>
          <p:nvPr>
            <p:ph type="title"/>
          </p:nvPr>
        </p:nvSpPr>
        <p:spPr>
          <a:xfrm>
            <a:off x="1692322" y="818866"/>
            <a:ext cx="9171296" cy="5117910"/>
          </a:xfrm>
          <a:ln w="76200">
            <a:solidFill>
              <a:srgbClr val="FFFF00"/>
            </a:solidFill>
          </a:ln>
        </p:spPr>
        <p:txBody>
          <a:bodyPr>
            <a:normAutofit/>
          </a:bodyPr>
          <a:lstStyle/>
          <a:p>
            <a:pPr algn="ctr"/>
            <a:r>
              <a:rPr lang="es-ES" sz="5400" b="1" dirty="0"/>
              <a:t>Es muy importante que contesten todas las preguntas en el cuestionario de repaso en las páginas  96-97</a:t>
            </a:r>
            <a:endParaRPr lang="es-PA" sz="5400" b="1" dirty="0"/>
          </a:p>
        </p:txBody>
      </p:sp>
    </p:spTree>
    <p:extLst>
      <p:ext uri="{BB962C8B-B14F-4D97-AF65-F5344CB8AC3E}">
        <p14:creationId xmlns:p14="http://schemas.microsoft.com/office/powerpoint/2010/main" val="916841441"/>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808CB7-B590-C016-5E3C-E7F98DC999B6}"/>
              </a:ext>
            </a:extLst>
          </p:cNvPr>
          <p:cNvSpPr>
            <a:spLocks noGrp="1"/>
          </p:cNvSpPr>
          <p:nvPr>
            <p:ph type="title"/>
          </p:nvPr>
        </p:nvSpPr>
        <p:spPr>
          <a:xfrm>
            <a:off x="1884983" y="2265528"/>
            <a:ext cx="8503920" cy="2830708"/>
          </a:xfrm>
          <a:ln w="76200">
            <a:solidFill>
              <a:srgbClr val="FFFF00"/>
            </a:solidFill>
          </a:ln>
        </p:spPr>
        <p:txBody>
          <a:bodyPr>
            <a:normAutofit fontScale="90000"/>
          </a:bodyPr>
          <a:lstStyle/>
          <a:p>
            <a:pPr algn="ctr"/>
            <a:r>
              <a:rPr lang="es-ES" sz="7200" b="1" dirty="0"/>
              <a:t>Gracias por estudiar la lección 6</a:t>
            </a:r>
            <a:endParaRPr lang="es-PA" sz="7200" b="1" dirty="0"/>
          </a:p>
        </p:txBody>
      </p:sp>
    </p:spTree>
    <p:extLst>
      <p:ext uri="{BB962C8B-B14F-4D97-AF65-F5344CB8AC3E}">
        <p14:creationId xmlns:p14="http://schemas.microsoft.com/office/powerpoint/2010/main" val="3676880000"/>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rot="21403956">
            <a:off x="2268051" y="4806150"/>
            <a:ext cx="8043211" cy="1200329"/>
          </a:xfrm>
          <a:prstGeom prst="rect">
            <a:avLst/>
          </a:prstGeom>
          <a:solidFill>
            <a:schemeClr val="accent1">
              <a:alpha val="16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7200" b="1" i="1" u="none" strike="noStrike" kern="1200" cap="none" spc="0" normalizeH="0" baseline="0" noProof="0" dirty="0">
                <a:ln w="6350">
                  <a:solidFill>
                    <a:srgbClr val="4A9BDC">
                      <a:lumMod val="75000"/>
                    </a:srgbClr>
                  </a:solidFill>
                </a:ln>
                <a:solidFill>
                  <a:srgbClr val="FFFF0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Fin de la lección # 6</a:t>
            </a:r>
            <a:endParaRPr kumimoji="0" lang="es-VE" sz="4400" b="1" i="1" u="none" strike="noStrike" kern="1200" cap="none" spc="0" normalizeH="0" baseline="0" noProof="0" dirty="0">
              <a:ln w="3175">
                <a:solidFill>
                  <a:srgbClr val="4A9BDC">
                    <a:lumMod val="50000"/>
                  </a:srgbClr>
                </a:solidFill>
              </a:ln>
              <a:solidFill>
                <a:srgbClr val="4A9BDC">
                  <a:lumMod val="40000"/>
                  <a:lumOff val="60000"/>
                </a:srgbClr>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4" name="CuadroTexto 1">
            <a:extLst>
              <a:ext uri="{FF2B5EF4-FFF2-40B4-BE49-F238E27FC236}">
                <a16:creationId xmlns:a16="http://schemas.microsoft.com/office/drawing/2014/main" id="{AB4F15EE-8DEA-CD93-2C4F-FD76E7770E8C}"/>
              </a:ext>
            </a:extLst>
          </p:cNvPr>
          <p:cNvSpPr txBox="1"/>
          <p:nvPr/>
        </p:nvSpPr>
        <p:spPr>
          <a:xfrm>
            <a:off x="1463040" y="516906"/>
            <a:ext cx="9814559" cy="440120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800" b="1" i="1"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Gracias al </a:t>
            </a:r>
            <a:r>
              <a:rPr kumimoji="0" lang="es-ES" sz="2800" b="1" i="1" u="sng"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Pastor José Iván Rosas Plata</a:t>
            </a:r>
            <a:r>
              <a:rPr kumimoji="0" lang="es-ES" sz="2800" b="1" i="1"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de la Ciudad de Panamá por su buen trabajo de poner estas lecciones de “Llegando a Ser Un Verdadero Cristiano” en PowerPoint para ayudar a los maestros en las enseñanzas de grupos en sus iglesias. No es la intención de sustituir el libro, que es personal, por estas lecciones de PowerPoint en los hogares de los inconversos.  Las lecciones de PowerPoint son un facilitador al momento de presentar las lecciones en los hogares ya que se pueden proyectar en televisores, computadora, e incluso se pueden dictarse las clases vía Zoom cuando se hacen estudio  a distancia. </a:t>
            </a:r>
            <a:endParaRPr kumimoji="0" lang="es-PA" sz="2800" b="1" i="1"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564899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Estela de condensación">
  <a:themeElements>
    <a:clrScheme name="Estela de condensación">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Estela de condensación">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tela de condensació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5129</TotalTime>
  <Words>6735</Words>
  <Application>Microsoft Office PowerPoint</Application>
  <PresentationFormat>Widescreen</PresentationFormat>
  <Paragraphs>381</Paragraphs>
  <Slides>160</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160</vt:i4>
      </vt:variant>
    </vt:vector>
  </HeadingPairs>
  <TitlesOfParts>
    <vt:vector size="169" baseType="lpstr">
      <vt:lpstr>Malgun Gothic Semilight</vt:lpstr>
      <vt:lpstr>TITUS Cyberbit Basic</vt:lpstr>
      <vt:lpstr>Arial</vt:lpstr>
      <vt:lpstr>Calibri</vt:lpstr>
      <vt:lpstr>Century Gothic</vt:lpstr>
      <vt:lpstr>Edwardian Script ITC</vt:lpstr>
      <vt:lpstr>Times New Roman</vt:lpstr>
      <vt:lpstr>Verdana</vt:lpstr>
      <vt:lpstr>Estela de condensación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Es muy importante que contesten todas las preguntas en el cuestionario de repaso en las páginas  96-97</vt:lpstr>
      <vt:lpstr>Gracias por estudiar la lección 6</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ivan plata</dc:creator>
  <cp:lastModifiedBy>Pastor Philippi</cp:lastModifiedBy>
  <cp:revision>77</cp:revision>
  <dcterms:created xsi:type="dcterms:W3CDTF">2022-10-09T03:52:57Z</dcterms:created>
  <dcterms:modified xsi:type="dcterms:W3CDTF">2024-03-20T19:30:46Z</dcterms:modified>
</cp:coreProperties>
</file>